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6" r:id="rId3"/>
    <p:sldId id="259" r:id="rId4"/>
    <p:sldId id="260" r:id="rId5"/>
    <p:sldId id="261" r:id="rId6"/>
    <p:sldId id="262" r:id="rId7"/>
    <p:sldId id="263" r:id="rId8"/>
    <p:sldId id="264" r:id="rId9"/>
    <p:sldId id="265"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4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ECCF34C-89B7-4700-944F-8C9343317862}" type="datetimeFigureOut">
              <a:rPr lang="en-GB" smtClean="0"/>
              <a:t>02/05/2020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20190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CCF34C-89B7-4700-944F-8C9343317862}" type="datetimeFigureOut">
              <a:rPr lang="en-GB" smtClean="0"/>
              <a:t>02/05/2020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2170770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CCF34C-89B7-4700-944F-8C9343317862}" type="datetimeFigureOut">
              <a:rPr lang="en-GB" smtClean="0"/>
              <a:t>02/05/2020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2761076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ECCF34C-89B7-4700-944F-8C9343317862}" type="datetimeFigureOut">
              <a:rPr lang="en-GB" smtClean="0"/>
              <a:t>02/05/2020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3533620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ECCF34C-89B7-4700-944F-8C9343317862}" type="datetimeFigureOut">
              <a:rPr lang="en-GB" smtClean="0"/>
              <a:t>02/05/2020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1600412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ECCF34C-89B7-4700-944F-8C9343317862}" type="datetimeFigureOut">
              <a:rPr lang="en-GB" smtClean="0"/>
              <a:t>02/05/2020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1311947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CCF34C-89B7-4700-944F-8C9343317862}" type="datetimeFigureOut">
              <a:rPr lang="en-GB" smtClean="0"/>
              <a:t>02/05/2020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3450154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CCF34C-89B7-4700-944F-8C9343317862}" type="datetimeFigureOut">
              <a:rPr lang="en-GB" smtClean="0"/>
              <a:t>02/05/2020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3568274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CCF34C-89B7-4700-944F-8C9343317862}" type="datetimeFigureOut">
              <a:rPr lang="en-GB" smtClean="0"/>
              <a:t>02/05/2020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3936815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CCF34C-89B7-4700-944F-8C9343317862}" type="datetimeFigureOut">
              <a:rPr lang="en-GB" smtClean="0"/>
              <a:t>02/05/2020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3979340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CCF34C-89B7-4700-944F-8C9343317862}" type="datetimeFigureOut">
              <a:rPr lang="en-GB" smtClean="0"/>
              <a:t>02/05/2020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7ACC76-20FA-46A4-96A2-27E43ECC5EF0}" type="slidenum">
              <a:rPr lang="en-GB" smtClean="0"/>
              <a:t>‹#›</a:t>
            </a:fld>
            <a:endParaRPr lang="en-GB"/>
          </a:p>
        </p:txBody>
      </p:sp>
    </p:spTree>
    <p:extLst>
      <p:ext uri="{BB962C8B-B14F-4D97-AF65-F5344CB8AC3E}">
        <p14:creationId xmlns:p14="http://schemas.microsoft.com/office/powerpoint/2010/main" val="2445679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CCF34C-89B7-4700-944F-8C9343317862}" type="datetimeFigureOut">
              <a:rPr lang="en-GB" smtClean="0"/>
              <a:t>02/05/2020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7ACC76-20FA-46A4-96A2-27E43ECC5EF0}" type="slidenum">
              <a:rPr lang="en-GB" smtClean="0"/>
              <a:t>‹#›</a:t>
            </a:fld>
            <a:endParaRPr lang="en-GB"/>
          </a:p>
        </p:txBody>
      </p:sp>
    </p:spTree>
    <p:extLst>
      <p:ext uri="{BB962C8B-B14F-4D97-AF65-F5344CB8AC3E}">
        <p14:creationId xmlns:p14="http://schemas.microsoft.com/office/powerpoint/2010/main" val="7909622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50876" y="1612542"/>
            <a:ext cx="10112993" cy="5083655"/>
          </a:xfrm>
          <a:prstGeom prst="rect">
            <a:avLst/>
          </a:prstGeom>
        </p:spPr>
      </p:pic>
      <p:sp>
        <p:nvSpPr>
          <p:cNvPr id="3" name="TextBox 2"/>
          <p:cNvSpPr txBox="1"/>
          <p:nvPr/>
        </p:nvSpPr>
        <p:spPr>
          <a:xfrm>
            <a:off x="4162567" y="218365"/>
            <a:ext cx="10611261" cy="1384995"/>
          </a:xfrm>
          <a:prstGeom prst="rect">
            <a:avLst/>
          </a:prstGeom>
          <a:noFill/>
        </p:spPr>
        <p:txBody>
          <a:bodyPr wrap="square" rtlCol="0">
            <a:spAutoFit/>
          </a:bodyPr>
          <a:lstStyle/>
          <a:p>
            <a:r>
              <a:rPr lang="en-US" sz="2800" dirty="0" smtClean="0"/>
              <a:t>	The African Savanna</a:t>
            </a:r>
          </a:p>
          <a:p>
            <a:endParaRPr lang="en-US" sz="2800" dirty="0" smtClean="0"/>
          </a:p>
          <a:p>
            <a:endParaRPr lang="en-GB" sz="2800" dirty="0"/>
          </a:p>
        </p:txBody>
      </p:sp>
      <p:sp>
        <p:nvSpPr>
          <p:cNvPr id="5" name="TextBox 4"/>
          <p:cNvSpPr txBox="1"/>
          <p:nvPr/>
        </p:nvSpPr>
        <p:spPr>
          <a:xfrm>
            <a:off x="1050876" y="846161"/>
            <a:ext cx="8461613" cy="646331"/>
          </a:xfrm>
          <a:prstGeom prst="rect">
            <a:avLst/>
          </a:prstGeom>
          <a:noFill/>
        </p:spPr>
        <p:txBody>
          <a:bodyPr wrap="square" rtlCol="0">
            <a:spAutoFit/>
          </a:bodyPr>
          <a:lstStyle/>
          <a:p>
            <a:r>
              <a:rPr lang="en-US" dirty="0" smtClean="0"/>
              <a:t>A savanna is a large stretch of grassland with few trees. It is home to many animals who have adapted to live here. Lets take a look…</a:t>
            </a:r>
            <a:endParaRPr lang="en-GB" dirty="0"/>
          </a:p>
        </p:txBody>
      </p:sp>
    </p:spTree>
    <p:extLst>
      <p:ext uri="{BB962C8B-B14F-4D97-AF65-F5344CB8AC3E}">
        <p14:creationId xmlns:p14="http://schemas.microsoft.com/office/powerpoint/2010/main" val="2916943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p Of Africa: Savanna Africa Map"/>
          <p:cNvPicPr/>
          <p:nvPr/>
        </p:nvPicPr>
        <p:blipFill>
          <a:blip r:embed="rId2">
            <a:extLst>
              <a:ext uri="{28A0092B-C50C-407E-A947-70E740481C1C}">
                <a14:useLocalDpi xmlns:a14="http://schemas.microsoft.com/office/drawing/2010/main" val="0"/>
              </a:ext>
            </a:extLst>
          </a:blip>
          <a:srcRect/>
          <a:stretch>
            <a:fillRect/>
          </a:stretch>
        </p:blipFill>
        <p:spPr bwMode="auto">
          <a:xfrm>
            <a:off x="3166282" y="945624"/>
            <a:ext cx="5227092" cy="5714483"/>
          </a:xfrm>
          <a:prstGeom prst="rect">
            <a:avLst/>
          </a:prstGeom>
          <a:noFill/>
          <a:ln>
            <a:noFill/>
          </a:ln>
        </p:spPr>
      </p:pic>
      <p:sp>
        <p:nvSpPr>
          <p:cNvPr id="4" name="TextBox 3"/>
          <p:cNvSpPr txBox="1"/>
          <p:nvPr/>
        </p:nvSpPr>
        <p:spPr>
          <a:xfrm>
            <a:off x="791570" y="109182"/>
            <a:ext cx="10031105" cy="646331"/>
          </a:xfrm>
          <a:prstGeom prst="rect">
            <a:avLst/>
          </a:prstGeom>
          <a:noFill/>
        </p:spPr>
        <p:txBody>
          <a:bodyPr wrap="square" rtlCol="0">
            <a:spAutoFit/>
          </a:bodyPr>
          <a:lstStyle/>
          <a:p>
            <a:r>
              <a:rPr lang="en-US" dirty="0" smtClean="0"/>
              <a:t>A savanna is found between the desert and the rainforest. The largest savanna is located in Africa. Nearly half of Africa is covered with savanna grasslands. </a:t>
            </a:r>
            <a:endParaRPr lang="en-GB" dirty="0"/>
          </a:p>
        </p:txBody>
      </p:sp>
    </p:spTree>
    <p:extLst>
      <p:ext uri="{BB962C8B-B14F-4D97-AF65-F5344CB8AC3E}">
        <p14:creationId xmlns:p14="http://schemas.microsoft.com/office/powerpoint/2010/main" val="9229334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iraffe Habitat and Distribution - Giraffe Facts and Information"/>
          <p:cNvPicPr/>
          <p:nvPr/>
        </p:nvPicPr>
        <p:blipFill>
          <a:blip r:embed="rId2">
            <a:extLst>
              <a:ext uri="{28A0092B-C50C-407E-A947-70E740481C1C}">
                <a14:useLocalDpi xmlns:a14="http://schemas.microsoft.com/office/drawing/2010/main" val="0"/>
              </a:ext>
            </a:extLst>
          </a:blip>
          <a:srcRect/>
          <a:stretch>
            <a:fillRect/>
          </a:stretch>
        </p:blipFill>
        <p:spPr bwMode="auto">
          <a:xfrm>
            <a:off x="832513" y="1241945"/>
            <a:ext cx="10781732" cy="5199797"/>
          </a:xfrm>
          <a:prstGeom prst="rect">
            <a:avLst/>
          </a:prstGeom>
          <a:noFill/>
          <a:ln>
            <a:noFill/>
          </a:ln>
        </p:spPr>
      </p:pic>
      <p:pic>
        <p:nvPicPr>
          <p:cNvPr id="4" name="Picture 3" descr="Giraffe Habitat and Distribution - Giraffe Facts and Information"/>
          <p:cNvPicPr/>
          <p:nvPr/>
        </p:nvPicPr>
        <p:blipFill rotWithShape="1">
          <a:blip r:embed="rId2">
            <a:extLst>
              <a:ext uri="{28A0092B-C50C-407E-A947-70E740481C1C}">
                <a14:useLocalDpi xmlns:a14="http://schemas.microsoft.com/office/drawing/2010/main" val="0"/>
              </a:ext>
            </a:extLst>
          </a:blip>
          <a:srcRect r="29324" b="6504"/>
          <a:stretch/>
        </p:blipFill>
        <p:spPr bwMode="auto">
          <a:xfrm>
            <a:off x="832513" y="1241946"/>
            <a:ext cx="10781732" cy="5531996"/>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955343" y="204716"/>
            <a:ext cx="10658902" cy="646331"/>
          </a:xfrm>
          <a:prstGeom prst="rect">
            <a:avLst/>
          </a:prstGeom>
          <a:noFill/>
        </p:spPr>
        <p:txBody>
          <a:bodyPr wrap="square" rtlCol="0">
            <a:spAutoFit/>
          </a:bodyPr>
          <a:lstStyle/>
          <a:p>
            <a:r>
              <a:rPr lang="en-US" dirty="0" smtClean="0"/>
              <a:t>Lots of animals live in the savanna.  Can you guess what is hiding here? This animal can reach high into the trees for their food…</a:t>
            </a:r>
            <a:endParaRPr lang="en-GB" dirty="0"/>
          </a:p>
        </p:txBody>
      </p:sp>
    </p:spTree>
    <p:extLst>
      <p:ext uri="{BB962C8B-B14F-4D97-AF65-F5344CB8AC3E}">
        <p14:creationId xmlns:p14="http://schemas.microsoft.com/office/powerpoint/2010/main" val="19473887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2500"/>
                                        <p:tgtEl>
                                          <p:spTgt spid="4"/>
                                        </p:tgtEl>
                                      </p:cBhvr>
                                    </p:animEffect>
                                    <p:anim calcmode="lin" valueType="num">
                                      <p:cBhvr>
                                        <p:cTn id="7" dur="2500"/>
                                        <p:tgtEl>
                                          <p:spTgt spid="4"/>
                                        </p:tgtEl>
                                        <p:attrNameLst>
                                          <p:attrName>ppt_x</p:attrName>
                                        </p:attrNameLst>
                                      </p:cBhvr>
                                      <p:tavLst>
                                        <p:tav tm="0">
                                          <p:val>
                                            <p:strVal val="ppt_x"/>
                                          </p:val>
                                        </p:tav>
                                        <p:tav tm="100000">
                                          <p:val>
                                            <p:strVal val="ppt_x"/>
                                          </p:val>
                                        </p:tav>
                                      </p:tavLst>
                                    </p:anim>
                                    <p:anim calcmode="lin" valueType="num">
                                      <p:cBhvr>
                                        <p:cTn id="8" dur="2500"/>
                                        <p:tgtEl>
                                          <p:spTgt spid="4"/>
                                        </p:tgtEl>
                                        <p:attrNameLst>
                                          <p:attrName>ppt_y</p:attrName>
                                        </p:attrNameLst>
                                      </p:cBhvr>
                                      <p:tavLst>
                                        <p:tav tm="0">
                                          <p:val>
                                            <p:strVal val="ppt_y"/>
                                          </p:val>
                                        </p:tav>
                                        <p:tav tm="100000">
                                          <p:val>
                                            <p:strVal val="ppt_y+.1"/>
                                          </p:val>
                                        </p:tav>
                                      </p:tavLst>
                                    </p:anim>
                                    <p:set>
                                      <p:cBhvr>
                                        <p:cTn id="9" dur="1" fill="hold">
                                          <p:stCondLst>
                                            <p:cond delay="2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ions roving about in the savannah, by PIERI JC ."/>
          <p:cNvPicPr/>
          <p:nvPr/>
        </p:nvPicPr>
        <p:blipFill>
          <a:blip r:embed="rId2">
            <a:extLst>
              <a:ext uri="{28A0092B-C50C-407E-A947-70E740481C1C}">
                <a14:useLocalDpi xmlns:a14="http://schemas.microsoft.com/office/drawing/2010/main" val="0"/>
              </a:ext>
            </a:extLst>
          </a:blip>
          <a:srcRect/>
          <a:stretch>
            <a:fillRect/>
          </a:stretch>
        </p:blipFill>
        <p:spPr bwMode="auto">
          <a:xfrm>
            <a:off x="327546" y="846586"/>
            <a:ext cx="11682484" cy="5731635"/>
          </a:xfrm>
          <a:prstGeom prst="rect">
            <a:avLst/>
          </a:prstGeom>
          <a:noFill/>
          <a:ln>
            <a:noFill/>
          </a:ln>
        </p:spPr>
      </p:pic>
      <p:pic>
        <p:nvPicPr>
          <p:cNvPr id="4" name="Picture 3" descr="Savannah Grass Images, Stock Photos &amp; Vectors | Shutterstock"/>
          <p:cNvPicPr/>
          <p:nvPr/>
        </p:nvPicPr>
        <p:blipFill rotWithShape="1">
          <a:blip r:embed="rId3">
            <a:extLst>
              <a:ext uri="{28A0092B-C50C-407E-A947-70E740481C1C}">
                <a14:useLocalDpi xmlns:a14="http://schemas.microsoft.com/office/drawing/2010/main" val="0"/>
              </a:ext>
            </a:extLst>
          </a:blip>
          <a:srcRect b="12143"/>
          <a:stretch/>
        </p:blipFill>
        <p:spPr bwMode="auto">
          <a:xfrm>
            <a:off x="327546" y="846585"/>
            <a:ext cx="11682484" cy="5731635"/>
          </a:xfrm>
          <a:prstGeom prst="rect">
            <a:avLst/>
          </a:prstGeom>
          <a:noFill/>
          <a:ln>
            <a:noFill/>
          </a:ln>
          <a:extLst>
            <a:ext uri="{53640926-AAD7-44D8-BBD7-CCE9431645EC}">
              <a14:shadowObscured xmlns:a14="http://schemas.microsoft.com/office/drawing/2010/main"/>
            </a:ext>
          </a:extLst>
        </p:spPr>
      </p:pic>
      <p:sp>
        <p:nvSpPr>
          <p:cNvPr id="2" name="TextBox 1"/>
          <p:cNvSpPr txBox="1"/>
          <p:nvPr/>
        </p:nvSpPr>
        <p:spPr>
          <a:xfrm>
            <a:off x="327546" y="109182"/>
            <a:ext cx="11682484" cy="646331"/>
          </a:xfrm>
          <a:prstGeom prst="rect">
            <a:avLst/>
          </a:prstGeom>
          <a:noFill/>
        </p:spPr>
        <p:txBody>
          <a:bodyPr wrap="square" rtlCol="0">
            <a:spAutoFit/>
          </a:bodyPr>
          <a:lstStyle/>
          <a:p>
            <a:r>
              <a:rPr lang="en-US" dirty="0" smtClean="0"/>
              <a:t>These animals hide low in the grass looking to catch prey, their tan </a:t>
            </a:r>
            <a:r>
              <a:rPr lang="en-US" dirty="0" err="1" smtClean="0"/>
              <a:t>colour</a:t>
            </a:r>
            <a:r>
              <a:rPr lang="en-US" dirty="0" smtClean="0"/>
              <a:t> helps them to blend in with the grassland. They are carnivores which means they eat meat. Can you guess? </a:t>
            </a:r>
            <a:endParaRPr lang="en-GB" dirty="0"/>
          </a:p>
        </p:txBody>
      </p:sp>
    </p:spTree>
    <p:extLst>
      <p:ext uri="{BB962C8B-B14F-4D97-AF65-F5344CB8AC3E}">
        <p14:creationId xmlns:p14="http://schemas.microsoft.com/office/powerpoint/2010/main" val="3805231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500"/>
                                        <p:tgtEl>
                                          <p:spTgt spid="4"/>
                                        </p:tgtEl>
                                      </p:cBhvr>
                                    </p:animEffect>
                                    <p:set>
                                      <p:cBhvr>
                                        <p:cTn id="7" dur="1" fill="hold">
                                          <p:stCondLst>
                                            <p:cond delay="2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frican Savannah &amp; Forest Elephants Actually Two Distinct Species ..."/>
          <p:cNvPicPr/>
          <p:nvPr/>
        </p:nvPicPr>
        <p:blipFill>
          <a:blip r:embed="rId2">
            <a:extLst>
              <a:ext uri="{28A0092B-C50C-407E-A947-70E740481C1C}">
                <a14:useLocalDpi xmlns:a14="http://schemas.microsoft.com/office/drawing/2010/main" val="0"/>
              </a:ext>
            </a:extLst>
          </a:blip>
          <a:srcRect/>
          <a:stretch>
            <a:fillRect/>
          </a:stretch>
        </p:blipFill>
        <p:spPr bwMode="auto">
          <a:xfrm>
            <a:off x="477672" y="1050878"/>
            <a:ext cx="11423176" cy="5609228"/>
          </a:xfrm>
          <a:prstGeom prst="rect">
            <a:avLst/>
          </a:prstGeom>
          <a:noFill/>
          <a:ln>
            <a:noFill/>
          </a:ln>
        </p:spPr>
      </p:pic>
      <p:pic>
        <p:nvPicPr>
          <p:cNvPr id="5" name="Picture 4" descr="The Savannah River - Savannah Riverkeeper"/>
          <p:cNvPicPr/>
          <p:nvPr/>
        </p:nvPicPr>
        <p:blipFill>
          <a:blip r:embed="rId3">
            <a:extLst>
              <a:ext uri="{28A0092B-C50C-407E-A947-70E740481C1C}">
                <a14:useLocalDpi xmlns:a14="http://schemas.microsoft.com/office/drawing/2010/main" val="0"/>
              </a:ext>
            </a:extLst>
          </a:blip>
          <a:srcRect/>
          <a:stretch>
            <a:fillRect/>
          </a:stretch>
        </p:blipFill>
        <p:spPr bwMode="auto">
          <a:xfrm>
            <a:off x="368490" y="1050878"/>
            <a:ext cx="11532358" cy="5609228"/>
          </a:xfrm>
          <a:prstGeom prst="rect">
            <a:avLst/>
          </a:prstGeom>
          <a:noFill/>
          <a:ln>
            <a:noFill/>
          </a:ln>
        </p:spPr>
      </p:pic>
      <p:sp>
        <p:nvSpPr>
          <p:cNvPr id="3" name="TextBox 2"/>
          <p:cNvSpPr txBox="1"/>
          <p:nvPr/>
        </p:nvSpPr>
        <p:spPr>
          <a:xfrm>
            <a:off x="477672" y="95534"/>
            <a:ext cx="11286698" cy="646331"/>
          </a:xfrm>
          <a:prstGeom prst="rect">
            <a:avLst/>
          </a:prstGeom>
          <a:noFill/>
        </p:spPr>
        <p:txBody>
          <a:bodyPr wrap="square" rtlCol="0">
            <a:spAutoFit/>
          </a:bodyPr>
          <a:lstStyle/>
          <a:p>
            <a:r>
              <a:rPr lang="en-US" dirty="0" smtClean="0"/>
              <a:t>The animal hiding here is very big, they are herbivores which means they eat plants, grass, tree bark, twigs, roots and fruit. Can you guess? Here is a clue -  </a:t>
            </a:r>
            <a:r>
              <a:rPr lang="en-US" dirty="0"/>
              <a:t>t</a:t>
            </a:r>
            <a:r>
              <a:rPr lang="en-US" dirty="0" smtClean="0"/>
              <a:t>heir large ears help them to keep cool in the hot sun…</a:t>
            </a:r>
            <a:endParaRPr lang="en-GB" dirty="0"/>
          </a:p>
        </p:txBody>
      </p:sp>
    </p:spTree>
    <p:extLst>
      <p:ext uri="{BB962C8B-B14F-4D97-AF65-F5344CB8AC3E}">
        <p14:creationId xmlns:p14="http://schemas.microsoft.com/office/powerpoint/2010/main" val="24213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wo Ostriches with African Savanna Stock Footage Video (100 ..."/>
          <p:cNvPicPr/>
          <p:nvPr/>
        </p:nvPicPr>
        <p:blipFill>
          <a:blip r:embed="rId2">
            <a:extLst>
              <a:ext uri="{28A0092B-C50C-407E-A947-70E740481C1C}">
                <a14:useLocalDpi xmlns:a14="http://schemas.microsoft.com/office/drawing/2010/main" val="0"/>
              </a:ext>
            </a:extLst>
          </a:blip>
          <a:srcRect/>
          <a:stretch>
            <a:fillRect/>
          </a:stretch>
        </p:blipFill>
        <p:spPr bwMode="auto">
          <a:xfrm>
            <a:off x="559555" y="1367010"/>
            <a:ext cx="11122925" cy="5252154"/>
          </a:xfrm>
          <a:prstGeom prst="rect">
            <a:avLst/>
          </a:prstGeom>
          <a:noFill/>
          <a:ln>
            <a:noFill/>
          </a:ln>
        </p:spPr>
      </p:pic>
      <p:sp>
        <p:nvSpPr>
          <p:cNvPr id="8" name="TextBox 7"/>
          <p:cNvSpPr txBox="1"/>
          <p:nvPr/>
        </p:nvSpPr>
        <p:spPr>
          <a:xfrm>
            <a:off x="559555" y="351344"/>
            <a:ext cx="11368587" cy="923330"/>
          </a:xfrm>
          <a:prstGeom prst="rect">
            <a:avLst/>
          </a:prstGeom>
          <a:noFill/>
        </p:spPr>
        <p:txBody>
          <a:bodyPr wrap="square" rtlCol="0">
            <a:spAutoFit/>
          </a:bodyPr>
          <a:lstStyle/>
          <a:p>
            <a:r>
              <a:rPr lang="en-US" dirty="0" smtClean="0"/>
              <a:t>The </a:t>
            </a:r>
            <a:r>
              <a:rPr lang="en-US" dirty="0" err="1" smtClean="0"/>
              <a:t>Afican</a:t>
            </a:r>
            <a:r>
              <a:rPr lang="en-US" dirty="0" smtClean="0"/>
              <a:t> savanna has two main seasons. During the dry season it gets very hot and there will be no rain for many months. Look at the ostriches long legs! This helps them to keep cool as they are further away from the grounds heat.</a:t>
            </a:r>
          </a:p>
          <a:p>
            <a:r>
              <a:rPr lang="en-US" dirty="0" smtClean="0"/>
              <a:t>Do you know the other season?</a:t>
            </a:r>
            <a:endParaRPr lang="en-GB" dirty="0"/>
          </a:p>
        </p:txBody>
      </p:sp>
    </p:spTree>
    <p:extLst>
      <p:ext uri="{BB962C8B-B14F-4D97-AF65-F5344CB8AC3E}">
        <p14:creationId xmlns:p14="http://schemas.microsoft.com/office/powerpoint/2010/main" val="1189917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7"/>
                                        </p:tgtEl>
                                      </p:cBhvr>
                                    </p:animEffect>
                                    <p:anim calcmode="lin" valueType="num">
                                      <p:cBhvr>
                                        <p:cTn id="7" dur="1000"/>
                                        <p:tgtEl>
                                          <p:spTgt spid="7"/>
                                        </p:tgtEl>
                                        <p:attrNameLst>
                                          <p:attrName>ppt_x</p:attrName>
                                        </p:attrNameLst>
                                      </p:cBhvr>
                                      <p:tavLst>
                                        <p:tav tm="0">
                                          <p:val>
                                            <p:strVal val="ppt_x"/>
                                          </p:val>
                                        </p:tav>
                                        <p:tav tm="100000">
                                          <p:val>
                                            <p:strVal val="ppt_x"/>
                                          </p:val>
                                        </p:tav>
                                      </p:tavLst>
                                    </p:anim>
                                    <p:anim calcmode="lin" valueType="num">
                                      <p:cBhvr>
                                        <p:cTn id="8" dur="1000"/>
                                        <p:tgtEl>
                                          <p:spTgt spid="7"/>
                                        </p:tgtEl>
                                        <p:attrNameLst>
                                          <p:attrName>ppt_y</p:attrName>
                                        </p:attrNameLst>
                                      </p:cBhvr>
                                      <p:tavLst>
                                        <p:tav tm="0">
                                          <p:val>
                                            <p:strVal val="ppt_y"/>
                                          </p:val>
                                        </p:tav>
                                        <p:tav tm="100000">
                                          <p:val>
                                            <p:strVal val="ppt_y+.1"/>
                                          </p:val>
                                        </p:tav>
                                      </p:tavLst>
                                    </p:anim>
                                    <p:set>
                                      <p:cBhvr>
                                        <p:cTn id="9"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vannah: ecosystems, eng, savannah, science, tp | Glogster EDU ..."/>
          <p:cNvPicPr/>
          <p:nvPr/>
        </p:nvPicPr>
        <p:blipFill>
          <a:blip r:embed="rId2">
            <a:extLst>
              <a:ext uri="{28A0092B-C50C-407E-A947-70E740481C1C}">
                <a14:useLocalDpi xmlns:a14="http://schemas.microsoft.com/office/drawing/2010/main" val="0"/>
              </a:ext>
            </a:extLst>
          </a:blip>
          <a:srcRect/>
          <a:stretch>
            <a:fillRect/>
          </a:stretch>
        </p:blipFill>
        <p:spPr bwMode="auto">
          <a:xfrm>
            <a:off x="395785" y="764276"/>
            <a:ext cx="11368587" cy="5812262"/>
          </a:xfrm>
          <a:prstGeom prst="rect">
            <a:avLst/>
          </a:prstGeom>
          <a:noFill/>
          <a:ln>
            <a:noFill/>
          </a:ln>
        </p:spPr>
      </p:pic>
      <p:sp>
        <p:nvSpPr>
          <p:cNvPr id="4" name="TextBox 3"/>
          <p:cNvSpPr txBox="1"/>
          <p:nvPr/>
        </p:nvSpPr>
        <p:spPr>
          <a:xfrm>
            <a:off x="395785" y="163773"/>
            <a:ext cx="11218460" cy="646331"/>
          </a:xfrm>
          <a:prstGeom prst="rect">
            <a:avLst/>
          </a:prstGeom>
          <a:noFill/>
        </p:spPr>
        <p:txBody>
          <a:bodyPr wrap="square" rtlCol="0">
            <a:spAutoFit/>
          </a:bodyPr>
          <a:lstStyle/>
          <a:p>
            <a:r>
              <a:rPr lang="en-US" dirty="0" smtClean="0"/>
              <a:t>It is the wet season.  The rain allows the rivers and lakes to fill up again so there will be plenty of water for the animals to drink. The animals will return to graze on the plants and grass that has grown again from the rain fall. </a:t>
            </a:r>
            <a:endParaRPr lang="en-GB" dirty="0"/>
          </a:p>
        </p:txBody>
      </p:sp>
    </p:spTree>
    <p:extLst>
      <p:ext uri="{BB962C8B-B14F-4D97-AF65-F5344CB8AC3E}">
        <p14:creationId xmlns:p14="http://schemas.microsoft.com/office/powerpoint/2010/main" val="31614044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Zebra Grazing In Kenya In Savannah Stock Photo - Image of savanna ..."/>
          <p:cNvPicPr>
            <a:picLocks noChangeAspect="1" noChangeArrowheads="1"/>
          </p:cNvPicPr>
          <p:nvPr/>
        </p:nvPicPr>
        <p:blipFill rotWithShape="1">
          <a:blip r:embed="rId2">
            <a:extLst>
              <a:ext uri="{28A0092B-C50C-407E-A947-70E740481C1C}">
                <a14:useLocalDpi xmlns:a14="http://schemas.microsoft.com/office/drawing/2010/main" val="0"/>
              </a:ext>
            </a:extLst>
          </a:blip>
          <a:srcRect b="20050"/>
          <a:stretch/>
        </p:blipFill>
        <p:spPr bwMode="auto">
          <a:xfrm>
            <a:off x="450374" y="730693"/>
            <a:ext cx="10918211" cy="58475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frican grass - Domaregroup"/>
          <p:cNvPicPr/>
          <p:nvPr/>
        </p:nvPicPr>
        <p:blipFill>
          <a:blip r:embed="rId3">
            <a:extLst>
              <a:ext uri="{28A0092B-C50C-407E-A947-70E740481C1C}">
                <a14:useLocalDpi xmlns:a14="http://schemas.microsoft.com/office/drawing/2010/main" val="0"/>
              </a:ext>
            </a:extLst>
          </a:blip>
          <a:srcRect/>
          <a:stretch>
            <a:fillRect/>
          </a:stretch>
        </p:blipFill>
        <p:spPr bwMode="auto">
          <a:xfrm>
            <a:off x="338663" y="730693"/>
            <a:ext cx="11029921" cy="5847528"/>
          </a:xfrm>
          <a:prstGeom prst="rect">
            <a:avLst/>
          </a:prstGeom>
          <a:noFill/>
          <a:ln>
            <a:noFill/>
          </a:ln>
        </p:spPr>
      </p:pic>
      <p:sp>
        <p:nvSpPr>
          <p:cNvPr id="6" name="TextBox 5"/>
          <p:cNvSpPr txBox="1"/>
          <p:nvPr/>
        </p:nvSpPr>
        <p:spPr>
          <a:xfrm>
            <a:off x="338663" y="136478"/>
            <a:ext cx="10879797" cy="646331"/>
          </a:xfrm>
          <a:prstGeom prst="rect">
            <a:avLst/>
          </a:prstGeom>
          <a:noFill/>
        </p:spPr>
        <p:txBody>
          <a:bodyPr wrap="square" rtlCol="0">
            <a:spAutoFit/>
          </a:bodyPr>
          <a:lstStyle/>
          <a:p>
            <a:r>
              <a:rPr lang="en-US" dirty="0" smtClean="0"/>
              <a:t>With powerful legs for running away from predators and stripes to camouflage, this animal has strong teeth adapted for a grassy diet. Do you know which animal is behind the grass?</a:t>
            </a:r>
            <a:endParaRPr lang="en-GB" dirty="0"/>
          </a:p>
        </p:txBody>
      </p:sp>
    </p:spTree>
    <p:extLst>
      <p:ext uri="{BB962C8B-B14F-4D97-AF65-F5344CB8AC3E}">
        <p14:creationId xmlns:p14="http://schemas.microsoft.com/office/powerpoint/2010/main" val="1733474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style.rotation</p:attrName>
                                        </p:attrNameLst>
                                      </p:cBhvr>
                                      <p:tavLst>
                                        <p:tav tm="0">
                                          <p:val>
                                            <p:fltVal val="0"/>
                                          </p:val>
                                        </p:tav>
                                        <p:tav tm="100000">
                                          <p:val>
                                            <p:fltVal val="90"/>
                                          </p:val>
                                        </p:tav>
                                      </p:tavLst>
                                    </p:anim>
                                    <p:animEffect transition="out" filter="fad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eetahs: The Fastest Land Animals | Live Science"/>
          <p:cNvPicPr/>
          <p:nvPr/>
        </p:nvPicPr>
        <p:blipFill>
          <a:blip r:embed="rId2">
            <a:extLst>
              <a:ext uri="{28A0092B-C50C-407E-A947-70E740481C1C}">
                <a14:useLocalDpi xmlns:a14="http://schemas.microsoft.com/office/drawing/2010/main" val="0"/>
              </a:ext>
            </a:extLst>
          </a:blip>
          <a:srcRect/>
          <a:stretch>
            <a:fillRect/>
          </a:stretch>
        </p:blipFill>
        <p:spPr bwMode="auto">
          <a:xfrm>
            <a:off x="652557" y="1392071"/>
            <a:ext cx="10729673" cy="5165677"/>
          </a:xfrm>
          <a:prstGeom prst="rect">
            <a:avLst/>
          </a:prstGeom>
          <a:noFill/>
          <a:ln>
            <a:noFill/>
          </a:ln>
        </p:spPr>
      </p:pic>
      <p:sp>
        <p:nvSpPr>
          <p:cNvPr id="5" name="TextBox 4"/>
          <p:cNvSpPr txBox="1"/>
          <p:nvPr/>
        </p:nvSpPr>
        <p:spPr>
          <a:xfrm>
            <a:off x="652557" y="1555845"/>
            <a:ext cx="4858605" cy="923330"/>
          </a:xfrm>
          <a:prstGeom prst="rect">
            <a:avLst/>
          </a:prstGeom>
          <a:noFill/>
        </p:spPr>
        <p:txBody>
          <a:bodyPr wrap="square" rtlCol="0">
            <a:spAutoFit/>
          </a:bodyPr>
          <a:lstStyle/>
          <a:p>
            <a:r>
              <a:rPr lang="en-US" b="1" dirty="0" smtClean="0"/>
              <a:t>Take a look at these baby cheetah cubs, they have a mane on their backs helping them to blend in with the tall grass in the savanna.</a:t>
            </a:r>
            <a:endParaRPr lang="en-GB" b="1" dirty="0"/>
          </a:p>
        </p:txBody>
      </p:sp>
      <p:pic>
        <p:nvPicPr>
          <p:cNvPr id="6" name="Picture 5" descr="How Fast Does a Cheetah Run?"/>
          <p:cNvPicPr/>
          <p:nvPr/>
        </p:nvPicPr>
        <p:blipFill>
          <a:blip r:embed="rId3">
            <a:extLst>
              <a:ext uri="{28A0092B-C50C-407E-A947-70E740481C1C}">
                <a14:useLocalDpi xmlns:a14="http://schemas.microsoft.com/office/drawing/2010/main" val="0"/>
              </a:ext>
            </a:extLst>
          </a:blip>
          <a:srcRect/>
          <a:stretch>
            <a:fillRect/>
          </a:stretch>
        </p:blipFill>
        <p:spPr bwMode="auto">
          <a:xfrm>
            <a:off x="652558" y="1392070"/>
            <a:ext cx="10852501" cy="5165677"/>
          </a:xfrm>
          <a:prstGeom prst="rect">
            <a:avLst/>
          </a:prstGeom>
          <a:noFill/>
          <a:ln>
            <a:noFill/>
          </a:ln>
        </p:spPr>
      </p:pic>
      <p:sp>
        <p:nvSpPr>
          <p:cNvPr id="7" name="TextBox 6"/>
          <p:cNvSpPr txBox="1"/>
          <p:nvPr/>
        </p:nvSpPr>
        <p:spPr>
          <a:xfrm>
            <a:off x="652558" y="177421"/>
            <a:ext cx="10852501" cy="923330"/>
          </a:xfrm>
          <a:prstGeom prst="rect">
            <a:avLst/>
          </a:prstGeom>
          <a:noFill/>
        </p:spPr>
        <p:txBody>
          <a:bodyPr wrap="square" rtlCol="0">
            <a:spAutoFit/>
          </a:bodyPr>
          <a:lstStyle/>
          <a:p>
            <a:r>
              <a:rPr lang="en-US" dirty="0" smtClean="0"/>
              <a:t>Look at the </a:t>
            </a:r>
            <a:r>
              <a:rPr lang="en-US" dirty="0" err="1" smtClean="0"/>
              <a:t>colours</a:t>
            </a:r>
            <a:r>
              <a:rPr lang="en-US" dirty="0" smtClean="0"/>
              <a:t> of this cheetah, its fur is golden yellow and pale orange. Its looks the same </a:t>
            </a:r>
            <a:r>
              <a:rPr lang="en-US" dirty="0" err="1" smtClean="0"/>
              <a:t>colour</a:t>
            </a:r>
            <a:r>
              <a:rPr lang="en-US" dirty="0" smtClean="0"/>
              <a:t> as the grassland behind it. This helps the cheetah to hide and sneak up on their prey. Its body is long and slim and can run up to 70 miles per hour! With muscular legs as well the cheetah is the fastest animal on earth!</a:t>
            </a:r>
            <a:endParaRPr lang="en-GB" dirty="0"/>
          </a:p>
        </p:txBody>
      </p:sp>
    </p:spTree>
    <p:extLst>
      <p:ext uri="{BB962C8B-B14F-4D97-AF65-F5344CB8AC3E}">
        <p14:creationId xmlns:p14="http://schemas.microsoft.com/office/powerpoint/2010/main" val="55902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3000"/>
                                        <p:tgtEl>
                                          <p:spTgt spid="6"/>
                                        </p:tgtEl>
                                      </p:cBhvr>
                                    </p:animEffect>
                                    <p:anim calcmode="lin" valueType="num">
                                      <p:cBhvr>
                                        <p:cTn id="7" dur="3000"/>
                                        <p:tgtEl>
                                          <p:spTgt spid="6"/>
                                        </p:tgtEl>
                                        <p:attrNameLst>
                                          <p:attrName>ppt_x</p:attrName>
                                        </p:attrNameLst>
                                      </p:cBhvr>
                                      <p:tavLst>
                                        <p:tav tm="0">
                                          <p:val>
                                            <p:strVal val="ppt_x"/>
                                          </p:val>
                                        </p:tav>
                                        <p:tav tm="100000">
                                          <p:val>
                                            <p:strVal val="ppt_x"/>
                                          </p:val>
                                        </p:tav>
                                      </p:tavLst>
                                    </p:anim>
                                    <p:anim calcmode="lin" valueType="num">
                                      <p:cBhvr>
                                        <p:cTn id="8" dur="3000"/>
                                        <p:tgtEl>
                                          <p:spTgt spid="6"/>
                                        </p:tgtEl>
                                        <p:attrNameLst>
                                          <p:attrName>ppt_y</p:attrName>
                                        </p:attrNameLst>
                                      </p:cBhvr>
                                      <p:tavLst>
                                        <p:tav tm="0">
                                          <p:val>
                                            <p:strVal val="ppt_y"/>
                                          </p:val>
                                        </p:tav>
                                        <p:tav tm="100000">
                                          <p:val>
                                            <p:strVal val="ppt_y+.1"/>
                                          </p:val>
                                        </p:tav>
                                      </p:tavLst>
                                    </p:anim>
                                    <p:set>
                                      <p:cBhvr>
                                        <p:cTn id="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ree Home school Lessons. Free Geography Unit Study: Africa with ..."/>
          <p:cNvPicPr/>
          <p:nvPr/>
        </p:nvPicPr>
        <p:blipFill>
          <a:blip r:embed="rId2">
            <a:extLst>
              <a:ext uri="{28A0092B-C50C-407E-A947-70E740481C1C}">
                <a14:useLocalDpi xmlns:a14="http://schemas.microsoft.com/office/drawing/2010/main" val="0"/>
              </a:ext>
            </a:extLst>
          </a:blip>
          <a:srcRect/>
          <a:stretch>
            <a:fillRect/>
          </a:stretch>
        </p:blipFill>
        <p:spPr bwMode="auto">
          <a:xfrm>
            <a:off x="426209" y="1241945"/>
            <a:ext cx="11297218" cy="5308979"/>
          </a:xfrm>
          <a:prstGeom prst="rect">
            <a:avLst/>
          </a:prstGeom>
          <a:noFill/>
          <a:ln>
            <a:noFill/>
          </a:ln>
        </p:spPr>
      </p:pic>
      <p:sp>
        <p:nvSpPr>
          <p:cNvPr id="3" name="TextBox 2"/>
          <p:cNvSpPr txBox="1"/>
          <p:nvPr/>
        </p:nvSpPr>
        <p:spPr>
          <a:xfrm>
            <a:off x="426209" y="163773"/>
            <a:ext cx="11297218" cy="646331"/>
          </a:xfrm>
          <a:prstGeom prst="rect">
            <a:avLst/>
          </a:prstGeom>
          <a:noFill/>
        </p:spPr>
        <p:txBody>
          <a:bodyPr wrap="square" rtlCol="0">
            <a:spAutoFit/>
          </a:bodyPr>
          <a:lstStyle/>
          <a:p>
            <a:r>
              <a:rPr lang="en-US" dirty="0" smtClean="0"/>
              <a:t>We have seen some of the animals that live in the African Savanna but there are many more. Why don’t you research some others, see what type of food they eat, what noise they make and how they have adapted to live in their habitat.</a:t>
            </a:r>
            <a:endParaRPr lang="en-GB" dirty="0"/>
          </a:p>
        </p:txBody>
      </p:sp>
    </p:spTree>
    <p:extLst>
      <p:ext uri="{BB962C8B-B14F-4D97-AF65-F5344CB8AC3E}">
        <p14:creationId xmlns:p14="http://schemas.microsoft.com/office/powerpoint/2010/main" val="29666659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TotalTime>
  <Words>463</Words>
  <Application>Microsoft Office PowerPoint</Application>
  <PresentationFormat>Widescreen</PresentationFormat>
  <Paragraphs>13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ICT Shared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McGuinness</dc:creator>
  <cp:lastModifiedBy>Katie Bedford</cp:lastModifiedBy>
  <cp:revision>19</cp:revision>
  <dcterms:created xsi:type="dcterms:W3CDTF">2020-05-01T18:05:00Z</dcterms:created>
  <dcterms:modified xsi:type="dcterms:W3CDTF">2020-05-02T13:26:49Z</dcterms:modified>
</cp:coreProperties>
</file>