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8" r:id="rId4"/>
    <p:sldId id="269" r:id="rId5"/>
    <p:sldId id="270" r:id="rId6"/>
    <p:sldId id="271" r:id="rId7"/>
    <p:sldId id="272" r:id="rId8"/>
    <p:sldId id="273" r:id="rId9"/>
    <p:sldId id="274" r:id="rId10"/>
    <p:sldId id="275" r:id="rId11"/>
    <p:sldId id="276" r:id="rId12"/>
    <p:sldId id="267" r:id="rId13"/>
  </p:sldIdLst>
  <p:sldSz cx="9144000" cy="6858000" type="screen4x3"/>
  <p:notesSz cx="6858000" cy="9144000"/>
  <p:embeddedFontLst>
    <p:embeddedFont>
      <p:font typeface="Sassoon Infant Rg" panose="02000503030000020003" charset="0"/>
      <p:regular r:id="rId16"/>
      <p:bold r:id="rId17"/>
    </p:embeddedFont>
    <p:embeddedFont>
      <p:font typeface="Calibri" panose="020F0502020204030204" pitchFamily="34" charset="0"/>
      <p:regular r:id="rId18"/>
      <p:bold r:id="rId19"/>
      <p:italic r:id="rId20"/>
      <p:boldItalic r:id="rId21"/>
    </p:embeddedFont>
    <p:embeddedFont>
      <p:font typeface="Twinkl" panose="020B0604020202020204" charset="0"/>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2C3D"/>
    <a:srgbClr val="CB4693"/>
    <a:srgbClr val="00A7E6"/>
    <a:srgbClr val="A673AE"/>
    <a:srgbClr val="CDB5D7"/>
    <a:srgbClr val="F08115"/>
    <a:srgbClr val="2CB7BC"/>
    <a:srgbClr val="E5C801"/>
    <a:srgbClr val="A872AF"/>
    <a:srgbClr val="B9D2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6412" autoAdjust="0"/>
  </p:normalViewPr>
  <p:slideViewPr>
    <p:cSldViewPr snapToGrid="0" showGuides="1">
      <p:cViewPr varScale="1">
        <p:scale>
          <a:sx n="103" d="100"/>
          <a:sy n="103" d="100"/>
        </p:scale>
        <p:origin x="222" y="10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solidFill>
                  <a:schemeClr val="tx1"/>
                </a:solidFill>
              </a:rPr>
              <a:t>Instructions</a:t>
            </a:r>
            <a:endParaRPr lang="en-GB" sz="3600" dirty="0">
              <a:latin typeface="+mn-lt"/>
            </a:endParaRPr>
          </a:p>
        </p:txBody>
      </p:sp>
      <p:sp>
        <p:nvSpPr>
          <p:cNvPr id="5" name="Rectangle 4"/>
          <p:cNvSpPr/>
          <p:nvPr/>
        </p:nvSpPr>
        <p:spPr>
          <a:xfrm>
            <a:off x="755650" y="1513946"/>
            <a:ext cx="7632700" cy="3877985"/>
          </a:xfrm>
          <a:prstGeom prst="rect">
            <a:avLst/>
          </a:prstGeom>
        </p:spPr>
        <p:txBody>
          <a:bodyPr wrap="square" lIns="0" tIns="0" rIns="0" bIns="0">
            <a:spAutoFit/>
          </a:bodyPr>
          <a:lstStyle/>
          <a:p>
            <a:pPr>
              <a:defRPr/>
            </a:pPr>
            <a:r>
              <a:rPr lang="en-GB" dirty="0"/>
              <a:t>Use this PowerPoint with your children to explore the learning intention ‘T</a:t>
            </a:r>
            <a:r>
              <a:rPr lang="en-GB" altLang="en-US" dirty="0"/>
              <a:t>o know that numbers identify how many objects are in a set.’</a:t>
            </a:r>
            <a:br>
              <a:rPr lang="en-GB" altLang="en-US" dirty="0"/>
            </a:br>
            <a:endParaRPr lang="en-GB" altLang="en-US" dirty="0"/>
          </a:p>
          <a:p>
            <a:pPr marL="285750" indent="-285750">
              <a:buFont typeface="Arial" panose="020B0604020202020204" pitchFamily="34" charset="0"/>
              <a:buChar char="•"/>
              <a:defRPr/>
            </a:pPr>
            <a:r>
              <a:rPr lang="en-GB" altLang="en-US" dirty="0"/>
              <a:t>The setting of the PowerPoint is Mr Cone’s ice cream van. He is very busy and would like the children to help him by adding the correct number of sprinkles on to each child’s ice cream.</a:t>
            </a:r>
          </a:p>
          <a:p>
            <a:pPr marL="285750" indent="-285750">
              <a:buFont typeface="Arial" panose="020B0604020202020204" pitchFamily="34" charset="0"/>
              <a:buChar char="•"/>
              <a:defRPr/>
            </a:pPr>
            <a:r>
              <a:rPr lang="en-GB" dirty="0"/>
              <a:t>On each slide, there is a picture of a dice. The children will try to identify the number that the pattern on the dice represents, then add that many sprinkles to the ice cream.</a:t>
            </a:r>
          </a:p>
          <a:p>
            <a:pPr marL="285750" indent="-285750">
              <a:buFont typeface="Arial" panose="020B0604020202020204" pitchFamily="34" charset="0"/>
              <a:buChar char="•"/>
              <a:defRPr/>
            </a:pPr>
            <a:r>
              <a:rPr lang="en-GB" altLang="en-US" dirty="0"/>
              <a:t>Encourage the children to click on the answer button to check their answers and to reveal how many sprinkles each child would like on their ice cream.</a:t>
            </a:r>
          </a:p>
          <a:p>
            <a:pPr marL="285750" indent="-285750">
              <a:buFont typeface="Arial" panose="020B0604020202020204" pitchFamily="34" charset="0"/>
              <a:buChar char="•"/>
              <a:defRPr/>
            </a:pPr>
            <a:r>
              <a:rPr lang="en-GB" altLang="en-US" dirty="0"/>
              <a:t>Click on ‘Mr Cone’, the ice cream seller, on each slide for some reasoning questions that you might wish ask the children.</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Counting Ice Cream Sprinkles</a:t>
            </a:r>
            <a:endParaRPr lang="en-GB" sz="3600" dirty="0">
              <a:latin typeface="+mn-lt"/>
            </a:endParaRPr>
          </a:p>
        </p:txBody>
      </p:sp>
      <p:sp>
        <p:nvSpPr>
          <p:cNvPr id="5" name="Rectangle 4"/>
          <p:cNvSpPr/>
          <p:nvPr/>
        </p:nvSpPr>
        <p:spPr>
          <a:xfrm>
            <a:off x="755650" y="1513946"/>
            <a:ext cx="7632700" cy="830997"/>
          </a:xfrm>
          <a:prstGeom prst="rect">
            <a:avLst/>
          </a:prstGeom>
        </p:spPr>
        <p:txBody>
          <a:bodyPr wrap="square" lIns="0" tIns="0" rIns="0" bIns="0">
            <a:spAutoFit/>
          </a:bodyPr>
          <a:lstStyle/>
          <a:p>
            <a:pPr>
              <a:defRPr/>
            </a:pPr>
            <a:r>
              <a:rPr lang="en-GB" altLang="en-US" dirty="0">
                <a:ea typeface="Sassoon Infant Rg" charset="0"/>
                <a:cs typeface="Sassoon Infant Rg" charset="0"/>
              </a:rPr>
              <a:t>Hello children! I’m Mr Cone and this is my ice cream van. I am very busy today. Please could you help me to add the sprinkles on to the children’s ice creams?</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 r="24936"/>
          <a:stretch/>
        </p:blipFill>
        <p:spPr>
          <a:xfrm>
            <a:off x="3162301" y="2344943"/>
            <a:ext cx="5534024" cy="4015759"/>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0286" y="2956074"/>
            <a:ext cx="1244030" cy="3568551"/>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85306" y="4101560"/>
            <a:ext cx="1049214" cy="2423065"/>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7198" y="3943350"/>
            <a:ext cx="1017644" cy="2581275"/>
          </a:xfrm>
          <a:prstGeom prst="rect">
            <a:avLst/>
          </a:prstGeom>
        </p:spPr>
      </p:pic>
    </p:spTree>
    <p:extLst>
      <p:ext uri="{BB962C8B-B14F-4D97-AF65-F5344CB8AC3E}">
        <p14:creationId xmlns:p14="http://schemas.microsoft.com/office/powerpoint/2010/main" val="15825438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in Question"/>
          <p:cNvSpPr/>
          <p:nvPr/>
        </p:nvSpPr>
        <p:spPr>
          <a:xfrm>
            <a:off x="0" y="599546"/>
            <a:ext cx="9144000" cy="911755"/>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b="1" dirty="0"/>
              <a:t>How many sprinkles would the first child like on her ice cream? </a:t>
            </a:r>
          </a:p>
          <a:p>
            <a:pPr algn="ctr"/>
            <a:r>
              <a:rPr lang="en-GB" altLang="en-US" sz="2000" b="1" dirty="0"/>
              <a:t>Can you add the sprinkles to the ice cream?</a:t>
            </a:r>
            <a:endParaRPr lang="en-GB" sz="2000" b="1" dirty="0"/>
          </a:p>
        </p:txBody>
      </p:sp>
      <p:sp>
        <p:nvSpPr>
          <p:cNvPr id="4" name="Look at the Dice."/>
          <p:cNvSpPr/>
          <p:nvPr/>
        </p:nvSpPr>
        <p:spPr>
          <a:xfrm>
            <a:off x="1592113" y="5776348"/>
            <a:ext cx="4535123" cy="5053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Look at the dice. How will you know how many sprinkles to put on the ice cream?</a:t>
            </a:r>
          </a:p>
        </p:txBody>
      </p:sp>
      <p:pic>
        <p:nvPicPr>
          <p:cNvPr id="5" name="Mr. Cone"/>
          <p:cNvPicPr>
            <a:picLocks noChangeAspect="1"/>
          </p:cNvPicPr>
          <p:nvPr/>
        </p:nvPicPr>
        <p:blipFill rotWithShape="1">
          <a:blip r:embed="rId2" cstate="print">
            <a:extLst>
              <a:ext uri="{28A0092B-C50C-407E-A947-70E740481C1C}">
                <a14:useLocalDpi xmlns:a14="http://schemas.microsoft.com/office/drawing/2010/main" val="0"/>
              </a:ext>
            </a:extLst>
          </a:blip>
          <a:srcRect b="67565"/>
          <a:stretch/>
        </p:blipFill>
        <p:spPr>
          <a:xfrm>
            <a:off x="100348" y="5061024"/>
            <a:ext cx="1811190" cy="1685121"/>
          </a:xfrm>
          <a:prstGeom prst="ellipse">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3380" y="1789714"/>
            <a:ext cx="1533856" cy="3342254"/>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19079" y="3462562"/>
            <a:ext cx="1753322" cy="1443241"/>
          </a:xfrm>
          <a:prstGeom prst="rect">
            <a:avLst/>
          </a:prstGeom>
        </p:spPr>
      </p:pic>
      <p:sp>
        <p:nvSpPr>
          <p:cNvPr id="12" name="Blue"/>
          <p:cNvSpPr/>
          <p:nvPr/>
        </p:nvSpPr>
        <p:spPr>
          <a:xfrm>
            <a:off x="1832534" y="2581066"/>
            <a:ext cx="318887" cy="29683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Pink"/>
          <p:cNvSpPr/>
          <p:nvPr/>
        </p:nvSpPr>
        <p:spPr>
          <a:xfrm>
            <a:off x="2943792" y="2016428"/>
            <a:ext cx="318887" cy="296837"/>
          </a:xfrm>
          <a:prstGeom prst="ellipse">
            <a:avLst/>
          </a:prstGeom>
          <a:solidFill>
            <a:srgbClr val="E6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Green"/>
          <p:cNvSpPr/>
          <p:nvPr/>
        </p:nvSpPr>
        <p:spPr>
          <a:xfrm>
            <a:off x="2385634" y="2581066"/>
            <a:ext cx="318887" cy="296837"/>
          </a:xfrm>
          <a:prstGeom prst="ellipse">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Purple"/>
          <p:cNvSpPr/>
          <p:nvPr/>
        </p:nvSpPr>
        <p:spPr>
          <a:xfrm>
            <a:off x="2385635" y="2016429"/>
            <a:ext cx="318887" cy="296837"/>
          </a:xfrm>
          <a:prstGeom prst="ellipse">
            <a:avLst/>
          </a:prstGeom>
          <a:solidFill>
            <a:srgbClr val="A87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Yellow"/>
          <p:cNvSpPr/>
          <p:nvPr/>
        </p:nvSpPr>
        <p:spPr>
          <a:xfrm>
            <a:off x="1832534" y="2018980"/>
            <a:ext cx="318887" cy="296837"/>
          </a:xfrm>
          <a:prstGeom prst="ellipse">
            <a:avLst/>
          </a:prstGeom>
          <a:solidFill>
            <a:srgbClr val="E5C8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range"/>
          <p:cNvSpPr/>
          <p:nvPr/>
        </p:nvSpPr>
        <p:spPr>
          <a:xfrm>
            <a:off x="2938735" y="2588749"/>
            <a:ext cx="318887" cy="296837"/>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Rounded Corners 19"/>
          <p:cNvSpPr/>
          <p:nvPr/>
        </p:nvSpPr>
        <p:spPr>
          <a:xfrm>
            <a:off x="6465279" y="5661312"/>
            <a:ext cx="2003347" cy="601465"/>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Answer</a:t>
            </a:r>
          </a:p>
        </p:txBody>
      </p:sp>
      <p:sp>
        <p:nvSpPr>
          <p:cNvPr id="22" name="Look at the Dice."/>
          <p:cNvSpPr/>
          <p:nvPr/>
        </p:nvSpPr>
        <p:spPr>
          <a:xfrm>
            <a:off x="1592113" y="5489473"/>
            <a:ext cx="4535123" cy="2334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200" dirty="0">
                <a:solidFill>
                  <a:schemeClr val="tx1"/>
                </a:solidFill>
              </a:rPr>
              <a:t>Click Mr Cone for a question!</a:t>
            </a:r>
          </a:p>
        </p:txBody>
      </p:sp>
      <p:sp>
        <p:nvSpPr>
          <p:cNvPr id="23" name="Rectangle: Rounded Corners 22"/>
          <p:cNvSpPr/>
          <p:nvPr/>
        </p:nvSpPr>
        <p:spPr>
          <a:xfrm>
            <a:off x="6483605" y="1903928"/>
            <a:ext cx="2003347" cy="3364756"/>
          </a:xfrm>
          <a:prstGeom prst="roundRect">
            <a:avLst>
              <a:gd name="adj" fmla="val 8247"/>
            </a:avLst>
          </a:prstGeom>
          <a:solidFill>
            <a:srgbClr val="CB46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altLang="en-US" sz="2400" b="1" dirty="0">
                <a:solidFill>
                  <a:schemeClr val="bg1"/>
                </a:solidFill>
              </a:rPr>
              <a:t>She would like 4 sprinkles today.</a:t>
            </a:r>
            <a:endParaRPr lang="en-GB" sz="2400" b="1" dirty="0">
              <a:solidFill>
                <a:schemeClr val="bg1"/>
              </a:solidFill>
            </a:endParaRPr>
          </a:p>
        </p:txBody>
      </p:sp>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63865" y="3692471"/>
            <a:ext cx="1367881" cy="1368553"/>
          </a:xfrm>
          <a:prstGeom prst="rect">
            <a:avLst/>
          </a:prstGeom>
        </p:spPr>
      </p:pic>
      <p:sp>
        <p:nvSpPr>
          <p:cNvPr id="18" name="Look at the Dice."/>
          <p:cNvSpPr/>
          <p:nvPr/>
        </p:nvSpPr>
        <p:spPr>
          <a:xfrm>
            <a:off x="898337" y="3131957"/>
            <a:ext cx="4535123" cy="2334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200" dirty="0">
                <a:solidFill>
                  <a:schemeClr val="tx1"/>
                </a:solidFill>
              </a:rPr>
              <a:t>Click on a sprinkle to add it to the ice cream.</a:t>
            </a:r>
          </a:p>
        </p:txBody>
      </p:sp>
    </p:spTree>
    <p:extLst>
      <p:ext uri="{BB962C8B-B14F-4D97-AF65-F5344CB8AC3E}">
        <p14:creationId xmlns:p14="http://schemas.microsoft.com/office/powerpoint/2010/main" val="29270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par>
                                <p:cTn id="35" presetID="1"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5"/>
                    </p:tgtEl>
                  </p:cond>
                </p:stCondLst>
                <p:endSync evt="end" delay="0">
                  <p:rtn val="all"/>
                </p:endSync>
                <p:childTnLst>
                  <p:par>
                    <p:cTn id="38" fill="hold">
                      <p:stCondLst>
                        <p:cond delay="0"/>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left)">
                                      <p:cBhvr>
                                        <p:cTn id="42" dur="500"/>
                                        <p:tgtEl>
                                          <p:spTgt spid="4"/>
                                        </p:tgtEl>
                                      </p:cBhvr>
                                    </p:animEffect>
                                  </p:childTnLst>
                                </p:cTn>
                              </p:par>
                            </p:childTnLst>
                          </p:cTn>
                        </p:par>
                      </p:childTnLst>
                    </p:cTn>
                  </p:par>
                </p:childTnLst>
              </p:cTn>
              <p:nextCondLst>
                <p:cond evt="onClick" delay="0">
                  <p:tgtEl>
                    <p:spTgt spid="5"/>
                  </p:tgtEl>
                </p:cond>
              </p:nextCondLst>
            </p:seq>
            <p:seq concurrent="1" nextAc="seek">
              <p:cTn id="43" restart="whenNotActive" fill="hold" evtFilter="cancelBubble" nodeType="interactiveSeq">
                <p:stCondLst>
                  <p:cond evt="onClick" delay="0">
                    <p:tgtEl>
                      <p:spTgt spid="20"/>
                    </p:tgtEl>
                  </p:cond>
                </p:stCondLst>
                <p:endSync evt="end" delay="0">
                  <p:rtn val="all"/>
                </p:endSync>
                <p:childTnLst>
                  <p:par>
                    <p:cTn id="44" fill="hold">
                      <p:stCondLst>
                        <p:cond delay="0"/>
                      </p:stCondLst>
                      <p:childTnLst>
                        <p:par>
                          <p:cTn id="45" fill="hold">
                            <p:stCondLst>
                              <p:cond delay="0"/>
                            </p:stCondLst>
                            <p:childTnLst>
                              <p:par>
                                <p:cTn id="46" presetID="22" presetClass="entr" presetSubtype="4"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down)">
                                      <p:cBhvr>
                                        <p:cTn id="48" dur="500"/>
                                        <p:tgtEl>
                                          <p:spTgt spid="23"/>
                                        </p:tgtEl>
                                      </p:cBhvr>
                                    </p:animEffect>
                                  </p:childTnLst>
                                </p:cTn>
                              </p:par>
                            </p:childTnLst>
                          </p:cTn>
                        </p:par>
                      </p:childTnLst>
                    </p:cTn>
                  </p:par>
                </p:childTnLst>
              </p:cTn>
              <p:nextCondLst>
                <p:cond evt="onClick" delay="0">
                  <p:tgtEl>
                    <p:spTgt spid="20"/>
                  </p:tgtEl>
                </p:cond>
              </p:nextCondLst>
            </p:seq>
            <p:seq concurrent="1" nextAc="seek">
              <p:cTn id="49" restart="whenNotActive" fill="hold" evtFilter="cancelBubble" nodeType="interactiveSeq">
                <p:stCondLst>
                  <p:cond evt="onClick" delay="0">
                    <p:tgtEl>
                      <p:spTgt spid="13"/>
                    </p:tgtEl>
                  </p:cond>
                </p:stCondLst>
                <p:endSync evt="end" delay="0">
                  <p:rtn val="all"/>
                </p:endSync>
                <p:childTnLst>
                  <p:par>
                    <p:cTn id="50" fill="hold">
                      <p:stCondLst>
                        <p:cond delay="0"/>
                      </p:stCondLst>
                      <p:childTnLst>
                        <p:par>
                          <p:cTn id="51" fill="hold">
                            <p:stCondLst>
                              <p:cond delay="0"/>
                            </p:stCondLst>
                            <p:childTnLst>
                              <p:par>
                                <p:cTn id="52" presetID="0" presetClass="path" presetSubtype="0" accel="50000" decel="50000" fill="hold" grpId="1" nodeType="clickEffect">
                                  <p:stCondLst>
                                    <p:cond delay="0"/>
                                  </p:stCondLst>
                                  <p:childTnLst>
                                    <p:animMotion origin="layout" path="M -0.00157 -0.00347 L -0.00157 -0.00347 L 0.05503 -0.00232 C 0.05711 -0.00232 0.05937 -0.00116 0.06163 -0.00116 C 0.07066 -0.00046 0.07986 -0.00023 0.08889 0.00023 C 0.0927 0.00069 0.09652 0.00093 0.10034 0.00139 C 0.10156 0.00162 0.10277 0.00255 0.10399 0.00278 C 0.11041 0.00347 0.11666 0.00347 0.12291 0.00393 C 0.12604 0.0044 0.12916 0.00463 0.13229 0.00532 C 0.13368 0.00555 0.13489 0.00625 0.13611 0.00648 C 0.13871 0.00694 0.14114 0.00741 0.14375 0.00764 C 0.14965 0.01042 0.14548 0.0088 0.1559 0.01157 C 0.15746 0.01204 0.15902 0.0125 0.16076 0.01273 L 0.171 0.01412 C 0.17291 0.01481 0.17482 0.01597 0.17673 0.01643 C 0.17882 0.01713 0.18125 0.01713 0.18333 0.01782 C 0.18472 0.01829 0.18576 0.01968 0.18715 0.02037 C 0.18836 0.02083 0.18958 0.0213 0.19097 0.02153 C 0.20399 0.02546 0.18472 0.01921 0.20312 0.02523 C 0.20434 0.02569 0.20573 0.02593 0.20694 0.02662 C 0.20937 0.02824 0.2118 0.03079 0.21441 0.03171 L 0.22204 0.03426 C 0.22326 0.03449 0.22465 0.03495 0.22586 0.03542 C 0.23264 0.03843 0.22413 0.03472 0.23246 0.03796 C 0.23333 0.03819 0.2342 0.03889 0.23524 0.03912 C 0.2375 0.03981 0.23958 0.04005 0.24184 0.04051 C 0.24861 0.04352 0.2401 0.03981 0.24843 0.04305 C 0.2552 0.0456 0.24635 0.04282 0.25607 0.04537 C 0.25694 0.0463 0.25781 0.04745 0.25885 0.04792 C 0.26059 0.04884 0.26267 0.04884 0.26458 0.0493 C 0.26614 0.04954 0.2677 0.05023 0.26927 0.05046 C 0.27135 0.05093 0.27361 0.05116 0.27586 0.05185 C 0.27743 0.05208 0.27899 0.05278 0.28055 0.05301 C 0.28402 0.0537 0.2875 0.05393 0.29097 0.05417 C 0.29184 0.05463 0.29288 0.05486 0.29375 0.05555 C 0.29583 0.05694 0.29722 0.05972 0.29948 0.06065 C 0.3026 0.06204 0.30225 0.06042 0.30225 0.06319 L 0.30329 0.06319 " pathEditMode="relative" ptsTypes="AAAAAAAAAAAAAAAAAAAAAAAAAAAAAAAAAAAAAA">
                                      <p:cBhvr>
                                        <p:cTn id="53" dur="2000" fill="hold"/>
                                        <p:tgtEl>
                                          <p:spTgt spid="13"/>
                                        </p:tgtEl>
                                        <p:attrNameLst>
                                          <p:attrName>ppt_x</p:attrName>
                                          <p:attrName>ppt_y</p:attrName>
                                        </p:attrNameLst>
                                      </p:cBhvr>
                                    </p:animMotion>
                                  </p:childTnLst>
                                </p:cTn>
                              </p:par>
                            </p:childTnLst>
                          </p:cTn>
                        </p:par>
                      </p:childTnLst>
                    </p:cTn>
                  </p:par>
                </p:childTnLst>
              </p:cTn>
              <p:nextCondLst>
                <p:cond evt="onClick" delay="0">
                  <p:tgtEl>
                    <p:spTgt spid="13"/>
                  </p:tgtEl>
                </p:cond>
              </p:nextCondLst>
            </p:seq>
            <p:seq concurrent="1" nextAc="seek">
              <p:cTn id="54" restart="whenNotActive" fill="hold" evtFilter="cancelBubble" nodeType="interactiveSeq">
                <p:stCondLst>
                  <p:cond evt="onClick" delay="0">
                    <p:tgtEl>
                      <p:spTgt spid="17"/>
                    </p:tgtEl>
                  </p:cond>
                </p:stCondLst>
                <p:endSync evt="end" delay="0">
                  <p:rtn val="all"/>
                </p:endSync>
                <p:childTnLst>
                  <p:par>
                    <p:cTn id="55" fill="hold">
                      <p:stCondLst>
                        <p:cond delay="0"/>
                      </p:stCondLst>
                      <p:childTnLst>
                        <p:par>
                          <p:cTn id="56" fill="hold">
                            <p:stCondLst>
                              <p:cond delay="0"/>
                            </p:stCondLst>
                            <p:childTnLst>
                              <p:par>
                                <p:cTn id="57" presetID="0" presetClass="path" presetSubtype="0" accel="50000" decel="50000" fill="hold" grpId="1" nodeType="clickEffect">
                                  <p:stCondLst>
                                    <p:cond delay="0"/>
                                  </p:stCondLst>
                                  <p:childTnLst>
                                    <p:animMotion origin="layout" path="M 0.00277 -0.00023 L 0.00277 -0.00023 C 0.00642 -0.00162 0.01024 -0.00301 0.01406 -0.00416 C 0.01614 -0.00463 0.0184 -0.00463 0.02066 -0.00532 C 0.02326 -0.00625 0.02552 -0.0081 0.02812 -0.00926 C 0.0309 -0.01018 0.03385 -0.01041 0.03663 -0.01157 C 0.04305 -0.01435 0.04913 -0.01805 0.05555 -0.0206 L 0.07621 -0.02801 C 0.09236 -0.03402 0.07899 -0.02986 0.09427 -0.03426 C 0.09739 -0.03634 0.10034 -0.03888 0.10364 -0.04074 C 0.10607 -0.04189 0.10868 -0.04213 0.11111 -0.04305 C 0.11406 -0.04421 0.11684 -0.0456 0.11961 -0.04699 C 0.12187 -0.04814 0.12395 -0.04953 0.12621 -0.05069 C 0.13298 -0.05439 0.14878 -0.06157 0.1526 -0.06319 C 0.15555 -0.06458 0.15816 -0.0662 0.16111 -0.06713 C 0.1802 -0.07222 0.1618 -0.06643 0.17812 -0.07338 C 0.19305 -0.07963 0.17916 -0.07314 0.19131 -0.07708 C 0.19965 -0.07986 0.19427 -0.0787 0.20069 -0.08217 C 0.20555 -0.08472 0.20625 -0.08402 0.21024 -0.08726 C 0.21145 -0.08842 0.21267 -0.08981 0.21406 -0.09097 C 0.21597 -0.09282 0.21822 -0.0949 0.22066 -0.09606 C 0.22187 -0.09652 0.22309 -0.09699 0.2243 -0.09722 C 0.22569 -0.09814 0.22673 -0.09907 0.22812 -0.09976 C 0.2309 -0.10115 0.23454 -0.10277 0.2375 -0.1037 C 0.24062 -0.10439 0.24704 -0.10601 0.24704 -0.10601 C 0.24791 -0.10694 0.24878 -0.1081 0.24982 -0.10856 C 0.25104 -0.10926 0.25243 -0.10949 0.25364 -0.10995 C 0.26024 -0.1125 0.25173 -0.11018 0.26302 -0.1125 C 0.26736 -0.11435 0.26493 -0.11365 0.27066 -0.11365 L 0.27066 -0.11365 " pathEditMode="relative" ptsTypes="AAAAAAAAAAAAAAAAAAAAAAAAAAAAAA">
                                      <p:cBhvr>
                                        <p:cTn id="58" dur="2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seq concurrent="1" nextAc="seek">
              <p:cTn id="59" restart="whenNotActive" fill="hold" evtFilter="cancelBubble" nodeType="interactiveSeq">
                <p:stCondLst>
                  <p:cond evt="onClick" delay="0">
                    <p:tgtEl>
                      <p:spTgt spid="15"/>
                    </p:tgtEl>
                  </p:cond>
                </p:stCondLst>
                <p:endSync evt="end" delay="0">
                  <p:rtn val="all"/>
                </p:endSync>
                <p:childTnLst>
                  <p:par>
                    <p:cTn id="60" fill="hold">
                      <p:stCondLst>
                        <p:cond delay="0"/>
                      </p:stCondLst>
                      <p:childTnLst>
                        <p:par>
                          <p:cTn id="61" fill="hold">
                            <p:stCondLst>
                              <p:cond delay="0"/>
                            </p:stCondLst>
                            <p:childTnLst>
                              <p:par>
                                <p:cTn id="62" presetID="0" presetClass="path" presetSubtype="0" accel="50000" decel="50000" fill="hold" grpId="1" nodeType="clickEffect">
                                  <p:stCondLst>
                                    <p:cond delay="0"/>
                                  </p:stCondLst>
                                  <p:childTnLst>
                                    <p:animMotion origin="layout" path="M 0.00191 -0.00232 L 0.00191 -0.00232 C 0.00625 -0.0007 0.01059 0.00069 0.0151 0.00255 C 0.02135 0.00532 0.02726 0.01018 0.03385 0.01134 L 0.04705 0.01389 C 0.05243 0.01481 0.05781 0.01551 0.06319 0.01643 C 0.06858 0.01759 0.07378 0.01944 0.07917 0.02014 C 0.08542 0.02106 0.09184 0.02106 0.09809 0.02153 C 0.10469 0.02268 0.11128 0.0243 0.11788 0.02523 C 0.12326 0.02593 0.12864 0.02569 0.13385 0.02662 C 0.13958 0.02731 0.14514 0.0294 0.15087 0.03032 C 0.15851 0.03171 0.18003 0.03264 0.18489 0.03287 C 0.18767 0.03333 0.19045 0.0338 0.1934 0.03403 C 0.22448 0.0368 0.23628 0.03495 0.27552 0.03403 L 0.28767 0.03287 L 0.30851 0.03032 C 0.31007 0.0294 0.31163 0.02847 0.31319 0.02778 C 0.31441 0.02731 0.3158 0.02708 0.31701 0.02662 C 0.31823 0.02593 0.31944 0.02477 0.32066 0.02407 C 0.32257 0.02315 0.32448 0.02245 0.32639 0.02153 C 0.32726 0.02106 0.3283 0.02037 0.32917 0.02014 C 0.34844 0.01898 0.34184 0.01898 0.34913 0.01898 L 0.34913 0.01898 " pathEditMode="relative" ptsTypes="AAAAAAAAAAAAAAAAAAAAAAA">
                                      <p:cBhvr>
                                        <p:cTn id="63" dur="2000" fill="hold"/>
                                        <p:tgtEl>
                                          <p:spTgt spid="15"/>
                                        </p:tgtEl>
                                        <p:attrNameLst>
                                          <p:attrName>ppt_x</p:attrName>
                                          <p:attrName>ppt_y</p:attrName>
                                        </p:attrNameLst>
                                      </p:cBhvr>
                                    </p:animMotion>
                                  </p:childTnLst>
                                </p:cTn>
                              </p:par>
                            </p:childTnLst>
                          </p:cTn>
                        </p:par>
                      </p:childTnLst>
                    </p:cTn>
                  </p:par>
                </p:childTnLst>
              </p:cTn>
              <p:nextCondLst>
                <p:cond evt="onClick" delay="0">
                  <p:tgtEl>
                    <p:spTgt spid="15"/>
                  </p:tgtEl>
                </p:cond>
              </p:nextCondLst>
            </p:seq>
            <p:seq concurrent="1" nextAc="seek">
              <p:cTn id="64" restart="whenNotActive" fill="hold" evtFilter="cancelBubble" nodeType="interactiveSeq">
                <p:stCondLst>
                  <p:cond evt="onClick" delay="0">
                    <p:tgtEl>
                      <p:spTgt spid="14"/>
                    </p:tgtEl>
                  </p:cond>
                </p:stCondLst>
                <p:endSync evt="end" delay="0">
                  <p:rtn val="all"/>
                </p:endSync>
                <p:childTnLst>
                  <p:par>
                    <p:cTn id="65" fill="hold">
                      <p:stCondLst>
                        <p:cond delay="0"/>
                      </p:stCondLst>
                      <p:childTnLst>
                        <p:par>
                          <p:cTn id="66" fill="hold">
                            <p:stCondLst>
                              <p:cond delay="0"/>
                            </p:stCondLst>
                            <p:childTnLst>
                              <p:par>
                                <p:cTn id="67" presetID="0" presetClass="path" presetSubtype="0" accel="50000" decel="50000" fill="hold" grpId="1" nodeType="clickEffect">
                                  <p:stCondLst>
                                    <p:cond delay="0"/>
                                  </p:stCondLst>
                                  <p:childTnLst>
                                    <p:animMotion origin="layout" path="M 0.00469 0.00463 L 0.00469 0.00463 L 0.03385 0.00208 L 0.11302 0.00069 C 0.12274 0.00023 0.13264 -0.00047 0.14236 -0.00047 L 0.30746 0.00069 L 0.30746 0.00069 " pathEditMode="relative" ptsTypes="AAAAAAA">
                                      <p:cBhvr>
                                        <p:cTn id="68" dur="2000" fill="hold"/>
                                        <p:tgtEl>
                                          <p:spTgt spid="14"/>
                                        </p:tgtEl>
                                        <p:attrNameLst>
                                          <p:attrName>ppt_x</p:attrName>
                                          <p:attrName>ppt_y</p:attrName>
                                        </p:attrNameLst>
                                      </p:cBhvr>
                                    </p:animMotion>
                                  </p:childTnLst>
                                </p:cTn>
                              </p:par>
                            </p:childTnLst>
                          </p:cTn>
                        </p:par>
                      </p:childTnLst>
                    </p:cTn>
                  </p:par>
                </p:childTnLst>
              </p:cTn>
              <p:nextCondLst>
                <p:cond evt="onClick" delay="0">
                  <p:tgtEl>
                    <p:spTgt spid="14"/>
                  </p:tgtEl>
                </p:cond>
              </p:nextCondLst>
            </p:seq>
            <p:seq concurrent="1" nextAc="seek">
              <p:cTn id="69" restart="whenNotActive" fill="hold" evtFilter="cancelBubble" nodeType="interactiveSeq">
                <p:stCondLst>
                  <p:cond evt="onClick" delay="0">
                    <p:tgtEl>
                      <p:spTgt spid="16"/>
                    </p:tgtEl>
                  </p:cond>
                </p:stCondLst>
                <p:endSync evt="end" delay="0">
                  <p:rtn val="all"/>
                </p:endSync>
                <p:childTnLst>
                  <p:par>
                    <p:cTn id="70" fill="hold">
                      <p:stCondLst>
                        <p:cond delay="0"/>
                      </p:stCondLst>
                      <p:childTnLst>
                        <p:par>
                          <p:cTn id="71" fill="hold">
                            <p:stCondLst>
                              <p:cond delay="0"/>
                            </p:stCondLst>
                            <p:childTnLst>
                              <p:par>
                                <p:cTn id="72" presetID="0" presetClass="path" presetSubtype="0" accel="50000" decel="50000" fill="hold" grpId="1" nodeType="clickEffect">
                                  <p:stCondLst>
                                    <p:cond delay="0"/>
                                  </p:stCondLst>
                                  <p:childTnLst>
                                    <p:animMotion origin="layout" path="M -0.00452 0.00093 L -0.00452 0.00093 C 0.05 -0.00301 -0.01163 0.00093 0.11337 0.00093 L 0.25208 -0.00046 C 0.25451 -0.00092 0.25712 -0.00139 0.25955 -0.00162 C 0.27951 -0.00416 0.29392 -0.00347 0.31614 -0.00416 C 0.32864 -0.00694 0.31996 -0.00555 0.34271 -0.00555 L 0.34271 -0.00555 " pathEditMode="relative" ptsTypes="AAAAAAAA">
                                      <p:cBhvr>
                                        <p:cTn id="73" dur="2000" fill="hold"/>
                                        <p:tgtEl>
                                          <p:spTgt spid="16"/>
                                        </p:tgtEl>
                                        <p:attrNameLst>
                                          <p:attrName>ppt_x</p:attrName>
                                          <p:attrName>ppt_y</p:attrName>
                                        </p:attrNameLst>
                                      </p:cBhvr>
                                    </p:animMotion>
                                  </p:childTnLst>
                                </p:cTn>
                              </p:par>
                            </p:childTnLst>
                          </p:cTn>
                        </p:par>
                      </p:childTnLst>
                    </p:cTn>
                  </p:par>
                </p:childTnLst>
              </p:cTn>
              <p:nextCondLst>
                <p:cond evt="onClick" delay="0">
                  <p:tgtEl>
                    <p:spTgt spid="16"/>
                  </p:tgtEl>
                </p:cond>
              </p:nextCondLst>
            </p:seq>
            <p:seq concurrent="1" nextAc="seek">
              <p:cTn id="74" restart="whenNotActive" fill="hold" evtFilter="cancelBubble" nodeType="interactiveSeq">
                <p:stCondLst>
                  <p:cond evt="onClick" delay="0">
                    <p:tgtEl>
                      <p:spTgt spid="12"/>
                    </p:tgtEl>
                  </p:cond>
                </p:stCondLst>
                <p:endSync evt="end" delay="0">
                  <p:rtn val="all"/>
                </p:endSync>
                <p:childTnLst>
                  <p:par>
                    <p:cTn id="75" fill="hold">
                      <p:stCondLst>
                        <p:cond delay="0"/>
                      </p:stCondLst>
                      <p:childTnLst>
                        <p:par>
                          <p:cTn id="76" fill="hold">
                            <p:stCondLst>
                              <p:cond delay="0"/>
                            </p:stCondLst>
                            <p:childTnLst>
                              <p:par>
                                <p:cTn id="77" presetID="0" presetClass="path" presetSubtype="0" accel="50000" decel="50000" fill="hold" grpId="1" nodeType="clickEffect">
                                  <p:stCondLst>
                                    <p:cond delay="0"/>
                                  </p:stCondLst>
                                  <p:childTnLst>
                                    <p:animMotion origin="layout" path="M -0.00729 -0.00417 L -0.00729 -0.00417 L 0.12465 -0.00556 C 0.14323 -0.00579 0.13316 -0.00672 0.14635 -0.00811 C 0.15173 -0.00857 0.15712 -0.00903 0.1625 -0.00926 C 0.20139 -0.01111 0.1875 -0.00973 0.21805 -0.01181 C 0.26632 -0.01528 0.20503 -0.01111 0.24253 -0.01436 C 0.24896 -0.01482 0.25521 -0.01505 0.26146 -0.01551 C 0.26476 -0.01644 0.26684 -0.0169 0.26996 -0.01806 C 0.27101 -0.01852 0.27187 -0.01922 0.27274 -0.01945 C 0.28003 -0.02014 0.28732 -0.02014 0.29444 -0.02061 C 0.29739 -0.02107 0.30017 -0.0213 0.30295 -0.02176 C 0.30555 -0.02246 0.31371 -0.025 0.31528 -0.0257 L 0.32101 -0.02801 L 0.32101 -0.02801 " pathEditMode="relative" ptsTypes="AAAAAAAAAAAAAAA">
                                      <p:cBhvr>
                                        <p:cTn id="78" dur="2000" fill="hold"/>
                                        <p:tgtEl>
                                          <p:spTgt spid="12"/>
                                        </p:tgtEl>
                                        <p:attrNameLst>
                                          <p:attrName>ppt_x</p:attrName>
                                          <p:attrName>ppt_y</p:attrName>
                                        </p:attrNameLst>
                                      </p:cBhvr>
                                    </p:animMotion>
                                  </p:childTnLst>
                                </p:cTn>
                              </p:par>
                            </p:childTnLst>
                          </p:cTn>
                        </p:par>
                      </p:childTnLst>
                    </p:cTn>
                  </p:par>
                </p:childTnLst>
              </p:cTn>
              <p:nextCondLst>
                <p:cond evt="onClick" delay="0">
                  <p:tgtEl>
                    <p:spTgt spid="12"/>
                  </p:tgtEl>
                </p:cond>
              </p:nextCondLst>
            </p:seq>
          </p:childTnLst>
        </p:cTn>
      </p:par>
    </p:tnLst>
    <p:bldLst>
      <p:bldP spid="4" grpId="0"/>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20" grpId="0" animBg="1"/>
      <p:bldP spid="23" grpId="0" animBg="1"/>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in Question"/>
          <p:cNvSpPr/>
          <p:nvPr/>
        </p:nvSpPr>
        <p:spPr>
          <a:xfrm>
            <a:off x="0" y="599546"/>
            <a:ext cx="9144000" cy="911755"/>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b="1" dirty="0"/>
              <a:t>How many sprinkles would the second child like on his ice cream? </a:t>
            </a:r>
          </a:p>
          <a:p>
            <a:pPr algn="ctr"/>
            <a:r>
              <a:rPr lang="en-GB" altLang="en-US" sz="2000" b="1" dirty="0"/>
              <a:t>Can you add the sprinkles to the ice cream?</a:t>
            </a:r>
            <a:endParaRPr lang="en-GB" sz="2000" b="1" dirty="0"/>
          </a:p>
        </p:txBody>
      </p:sp>
      <p:sp>
        <p:nvSpPr>
          <p:cNvPr id="4" name="Look at the Dice."/>
          <p:cNvSpPr/>
          <p:nvPr/>
        </p:nvSpPr>
        <p:spPr>
          <a:xfrm>
            <a:off x="1592113" y="5776348"/>
            <a:ext cx="4705170" cy="5053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If the sprinkles were in a different pattern, would it still be the same amount?</a:t>
            </a:r>
          </a:p>
        </p:txBody>
      </p:sp>
      <p:pic>
        <p:nvPicPr>
          <p:cNvPr id="5" name="Mr. Cone"/>
          <p:cNvPicPr>
            <a:picLocks noChangeAspect="1"/>
          </p:cNvPicPr>
          <p:nvPr/>
        </p:nvPicPr>
        <p:blipFill rotWithShape="1">
          <a:blip r:embed="rId2" cstate="print">
            <a:extLst>
              <a:ext uri="{28A0092B-C50C-407E-A947-70E740481C1C}">
                <a14:useLocalDpi xmlns:a14="http://schemas.microsoft.com/office/drawing/2010/main" val="0"/>
              </a:ext>
            </a:extLst>
          </a:blip>
          <a:srcRect b="67565"/>
          <a:stretch/>
        </p:blipFill>
        <p:spPr>
          <a:xfrm>
            <a:off x="100348" y="5061024"/>
            <a:ext cx="1811190" cy="1685121"/>
          </a:xfrm>
          <a:prstGeom prst="ellipse">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3380" y="1789714"/>
            <a:ext cx="1533856" cy="3342254"/>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68416" y="3462562"/>
            <a:ext cx="1753322" cy="1443241"/>
          </a:xfrm>
          <a:prstGeom prst="rect">
            <a:avLst/>
          </a:prstGeom>
        </p:spPr>
      </p:pic>
      <p:sp>
        <p:nvSpPr>
          <p:cNvPr id="20" name="Rectangle: Rounded Corners 19"/>
          <p:cNvSpPr/>
          <p:nvPr/>
        </p:nvSpPr>
        <p:spPr>
          <a:xfrm>
            <a:off x="6465279" y="5661312"/>
            <a:ext cx="2003347" cy="601465"/>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Answer</a:t>
            </a:r>
          </a:p>
        </p:txBody>
      </p:sp>
      <p:sp>
        <p:nvSpPr>
          <p:cNvPr id="22" name="Look at the Dice."/>
          <p:cNvSpPr/>
          <p:nvPr/>
        </p:nvSpPr>
        <p:spPr>
          <a:xfrm>
            <a:off x="1592113" y="5489473"/>
            <a:ext cx="4535123" cy="2334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200" dirty="0">
                <a:solidFill>
                  <a:schemeClr val="tx1"/>
                </a:solidFill>
              </a:rPr>
              <a:t>Click Mr Cone for a question!</a:t>
            </a:r>
          </a:p>
        </p:txBody>
      </p:sp>
      <p:sp>
        <p:nvSpPr>
          <p:cNvPr id="23" name="Rectangle: Rounded Corners 22"/>
          <p:cNvSpPr/>
          <p:nvPr/>
        </p:nvSpPr>
        <p:spPr>
          <a:xfrm>
            <a:off x="6483605" y="1903928"/>
            <a:ext cx="2003347" cy="3364756"/>
          </a:xfrm>
          <a:prstGeom prst="roundRect">
            <a:avLst>
              <a:gd name="adj" fmla="val 8247"/>
            </a:avLst>
          </a:prstGeom>
          <a:solidFill>
            <a:srgbClr val="CB46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altLang="en-US" sz="2400" b="1" dirty="0">
                <a:solidFill>
                  <a:schemeClr val="bg1"/>
                </a:solidFill>
              </a:rPr>
              <a:t>He would like 3 sprinkles today.</a:t>
            </a:r>
            <a:endParaRPr lang="en-GB" sz="2400" b="1" dirty="0">
              <a:solidFill>
                <a:schemeClr val="bg1"/>
              </a:solidFill>
            </a:endParaRPr>
          </a:p>
        </p:txBody>
      </p:sp>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01337" y="3692472"/>
            <a:ext cx="1367881" cy="1368552"/>
          </a:xfrm>
          <a:prstGeom prst="rect">
            <a:avLst/>
          </a:prstGeom>
        </p:spPr>
      </p:pic>
      <p:sp>
        <p:nvSpPr>
          <p:cNvPr id="18" name="Blue"/>
          <p:cNvSpPr/>
          <p:nvPr/>
        </p:nvSpPr>
        <p:spPr>
          <a:xfrm>
            <a:off x="1832534" y="2581066"/>
            <a:ext cx="318887" cy="29683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Pink"/>
          <p:cNvSpPr/>
          <p:nvPr/>
        </p:nvSpPr>
        <p:spPr>
          <a:xfrm>
            <a:off x="2943792" y="2016428"/>
            <a:ext cx="318887" cy="296837"/>
          </a:xfrm>
          <a:prstGeom prst="ellipse">
            <a:avLst/>
          </a:prstGeom>
          <a:solidFill>
            <a:srgbClr val="E6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Green"/>
          <p:cNvSpPr/>
          <p:nvPr/>
        </p:nvSpPr>
        <p:spPr>
          <a:xfrm>
            <a:off x="2385634" y="2581066"/>
            <a:ext cx="318887" cy="296837"/>
          </a:xfrm>
          <a:prstGeom prst="ellipse">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Purple"/>
          <p:cNvSpPr/>
          <p:nvPr/>
        </p:nvSpPr>
        <p:spPr>
          <a:xfrm>
            <a:off x="2385635" y="2016429"/>
            <a:ext cx="318887" cy="296837"/>
          </a:xfrm>
          <a:prstGeom prst="ellipse">
            <a:avLst/>
          </a:prstGeom>
          <a:solidFill>
            <a:srgbClr val="A87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Yellow"/>
          <p:cNvSpPr/>
          <p:nvPr/>
        </p:nvSpPr>
        <p:spPr>
          <a:xfrm>
            <a:off x="1832534" y="2018980"/>
            <a:ext cx="318887" cy="296837"/>
          </a:xfrm>
          <a:prstGeom prst="ellipse">
            <a:avLst/>
          </a:prstGeom>
          <a:solidFill>
            <a:srgbClr val="E5C8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range"/>
          <p:cNvSpPr/>
          <p:nvPr/>
        </p:nvSpPr>
        <p:spPr>
          <a:xfrm>
            <a:off x="2938735" y="2588749"/>
            <a:ext cx="318887" cy="296837"/>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Look at the Dice."/>
          <p:cNvSpPr/>
          <p:nvPr/>
        </p:nvSpPr>
        <p:spPr>
          <a:xfrm>
            <a:off x="898337" y="3131957"/>
            <a:ext cx="4535123" cy="2334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200" dirty="0">
                <a:solidFill>
                  <a:schemeClr val="tx1"/>
                </a:solidFill>
              </a:rPr>
              <a:t>Click on a sprinkle to add it to the ice cream.</a:t>
            </a:r>
          </a:p>
        </p:txBody>
      </p:sp>
    </p:spTree>
    <p:extLst>
      <p:ext uri="{BB962C8B-B14F-4D97-AF65-F5344CB8AC3E}">
        <p14:creationId xmlns:p14="http://schemas.microsoft.com/office/powerpoint/2010/main" val="3701194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par>
                                <p:cTn id="35" presetID="1"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5"/>
                    </p:tgtEl>
                  </p:cond>
                </p:stCondLst>
                <p:endSync evt="end" delay="0">
                  <p:rtn val="all"/>
                </p:endSync>
                <p:childTnLst>
                  <p:par>
                    <p:cTn id="38" fill="hold">
                      <p:stCondLst>
                        <p:cond delay="0"/>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left)">
                                      <p:cBhvr>
                                        <p:cTn id="42" dur="500"/>
                                        <p:tgtEl>
                                          <p:spTgt spid="4"/>
                                        </p:tgtEl>
                                      </p:cBhvr>
                                    </p:animEffect>
                                  </p:childTnLst>
                                </p:cTn>
                              </p:par>
                            </p:childTnLst>
                          </p:cTn>
                        </p:par>
                      </p:childTnLst>
                    </p:cTn>
                  </p:par>
                </p:childTnLst>
              </p:cTn>
              <p:nextCondLst>
                <p:cond evt="onClick" delay="0">
                  <p:tgtEl>
                    <p:spTgt spid="5"/>
                  </p:tgtEl>
                </p:cond>
              </p:nextCondLst>
            </p:seq>
            <p:seq concurrent="1" nextAc="seek">
              <p:cTn id="43" restart="whenNotActive" fill="hold" evtFilter="cancelBubble" nodeType="interactiveSeq">
                <p:stCondLst>
                  <p:cond evt="onClick" delay="0">
                    <p:tgtEl>
                      <p:spTgt spid="20"/>
                    </p:tgtEl>
                  </p:cond>
                </p:stCondLst>
                <p:endSync evt="end" delay="0">
                  <p:rtn val="all"/>
                </p:endSync>
                <p:childTnLst>
                  <p:par>
                    <p:cTn id="44" fill="hold">
                      <p:stCondLst>
                        <p:cond delay="0"/>
                      </p:stCondLst>
                      <p:childTnLst>
                        <p:par>
                          <p:cTn id="45" fill="hold">
                            <p:stCondLst>
                              <p:cond delay="0"/>
                            </p:stCondLst>
                            <p:childTnLst>
                              <p:par>
                                <p:cTn id="46" presetID="22" presetClass="entr" presetSubtype="4"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down)">
                                      <p:cBhvr>
                                        <p:cTn id="48" dur="500"/>
                                        <p:tgtEl>
                                          <p:spTgt spid="23"/>
                                        </p:tgtEl>
                                      </p:cBhvr>
                                    </p:animEffect>
                                  </p:childTnLst>
                                </p:cTn>
                              </p:par>
                            </p:childTnLst>
                          </p:cTn>
                        </p:par>
                      </p:childTnLst>
                    </p:cTn>
                  </p:par>
                </p:childTnLst>
              </p:cTn>
              <p:nextCondLst>
                <p:cond evt="onClick" delay="0">
                  <p:tgtEl>
                    <p:spTgt spid="20"/>
                  </p:tgtEl>
                </p:cond>
              </p:nextCondLst>
            </p:seq>
            <p:seq concurrent="1" nextAc="seek">
              <p:cTn id="49" restart="whenNotActive" fill="hold" evtFilter="cancelBubble" nodeType="interactiveSeq">
                <p:stCondLst>
                  <p:cond evt="onClick" delay="0">
                    <p:tgtEl>
                      <p:spTgt spid="19"/>
                    </p:tgtEl>
                  </p:cond>
                </p:stCondLst>
                <p:endSync evt="end" delay="0">
                  <p:rtn val="all"/>
                </p:endSync>
                <p:childTnLst>
                  <p:par>
                    <p:cTn id="50" fill="hold">
                      <p:stCondLst>
                        <p:cond delay="0"/>
                      </p:stCondLst>
                      <p:childTnLst>
                        <p:par>
                          <p:cTn id="51" fill="hold">
                            <p:stCondLst>
                              <p:cond delay="0"/>
                            </p:stCondLst>
                            <p:childTnLst>
                              <p:par>
                                <p:cTn id="52" presetID="0" presetClass="path" presetSubtype="0" accel="50000" decel="50000" fill="hold" grpId="1" nodeType="clickEffect">
                                  <p:stCondLst>
                                    <p:cond delay="0"/>
                                  </p:stCondLst>
                                  <p:childTnLst>
                                    <p:animMotion origin="layout" path="M -0.00157 -0.00347 L -0.00157 -0.00347 L 0.05503 -0.00232 C 0.05711 -0.00232 0.05937 -0.00116 0.06163 -0.00116 C 0.07066 -0.00046 0.07986 -0.00023 0.08889 0.00023 C 0.0927 0.00069 0.09652 0.00093 0.10034 0.00139 C 0.10156 0.00162 0.10277 0.00255 0.10399 0.00278 C 0.11041 0.00347 0.11666 0.00347 0.12291 0.00393 C 0.12604 0.0044 0.12916 0.00463 0.13229 0.00532 C 0.13368 0.00555 0.13489 0.00625 0.13611 0.00648 C 0.13871 0.00694 0.14114 0.00741 0.14375 0.00764 C 0.14965 0.01042 0.14548 0.0088 0.1559 0.01157 C 0.15746 0.01204 0.15902 0.0125 0.16076 0.01273 L 0.171 0.01412 C 0.17291 0.01481 0.17482 0.01597 0.17673 0.01643 C 0.17882 0.01713 0.18125 0.01713 0.18333 0.01782 C 0.18472 0.01829 0.18576 0.01968 0.18715 0.02037 C 0.18836 0.02083 0.18958 0.0213 0.19097 0.02153 C 0.20399 0.02546 0.18472 0.01921 0.20312 0.02523 C 0.20434 0.02569 0.20573 0.02593 0.20694 0.02662 C 0.20937 0.02824 0.2118 0.03079 0.21441 0.03171 L 0.22204 0.03426 C 0.22326 0.03449 0.22465 0.03495 0.22586 0.03542 C 0.23264 0.03843 0.22413 0.03472 0.23246 0.03796 C 0.23333 0.03819 0.2342 0.03889 0.23524 0.03912 C 0.2375 0.03981 0.23958 0.04005 0.24184 0.04051 C 0.24861 0.04352 0.2401 0.03981 0.24843 0.04305 C 0.2552 0.0456 0.24635 0.04282 0.25607 0.04537 C 0.25694 0.0463 0.25781 0.04745 0.25885 0.04792 C 0.26059 0.04884 0.26267 0.04884 0.26458 0.0493 C 0.26614 0.04954 0.2677 0.05023 0.26927 0.05046 C 0.27135 0.05093 0.27361 0.05116 0.27586 0.05185 C 0.27743 0.05208 0.27899 0.05278 0.28055 0.05301 C 0.28402 0.0537 0.2875 0.05393 0.29097 0.05417 C 0.29184 0.05463 0.29288 0.05486 0.29375 0.05555 C 0.29583 0.05694 0.29722 0.05972 0.29948 0.06065 C 0.3026 0.06204 0.30225 0.06042 0.30225 0.06319 L 0.30329 0.06319 " pathEditMode="relative" ptsTypes="AAAAAAAAAAAAAAAAAAAAAAAAAAAAAAAAAAAAAA">
                                      <p:cBhvr>
                                        <p:cTn id="53" dur="2000" fill="hold"/>
                                        <p:tgtEl>
                                          <p:spTgt spid="19"/>
                                        </p:tgtEl>
                                        <p:attrNameLst>
                                          <p:attrName>ppt_x</p:attrName>
                                          <p:attrName>ppt_y</p:attrName>
                                        </p:attrNameLst>
                                      </p:cBhvr>
                                    </p:animMotion>
                                  </p:childTnLst>
                                </p:cTn>
                              </p:par>
                            </p:childTnLst>
                          </p:cTn>
                        </p:par>
                      </p:childTnLst>
                    </p:cTn>
                  </p:par>
                </p:childTnLst>
              </p:cTn>
              <p:nextCondLst>
                <p:cond evt="onClick" delay="0">
                  <p:tgtEl>
                    <p:spTgt spid="19"/>
                  </p:tgtEl>
                </p:cond>
              </p:nextCondLst>
            </p:seq>
            <p:seq concurrent="1" nextAc="seek">
              <p:cTn id="54" restart="whenNotActive" fill="hold" evtFilter="cancelBubble" nodeType="interactiveSeq">
                <p:stCondLst>
                  <p:cond evt="onClick" delay="0">
                    <p:tgtEl>
                      <p:spTgt spid="27"/>
                    </p:tgtEl>
                  </p:cond>
                </p:stCondLst>
                <p:endSync evt="end" delay="0">
                  <p:rtn val="all"/>
                </p:endSync>
                <p:childTnLst>
                  <p:par>
                    <p:cTn id="55" fill="hold">
                      <p:stCondLst>
                        <p:cond delay="0"/>
                      </p:stCondLst>
                      <p:childTnLst>
                        <p:par>
                          <p:cTn id="56" fill="hold">
                            <p:stCondLst>
                              <p:cond delay="0"/>
                            </p:stCondLst>
                            <p:childTnLst>
                              <p:par>
                                <p:cTn id="57" presetID="0" presetClass="path" presetSubtype="0" accel="50000" decel="50000" fill="hold" grpId="1" nodeType="clickEffect">
                                  <p:stCondLst>
                                    <p:cond delay="0"/>
                                  </p:stCondLst>
                                  <p:childTnLst>
                                    <p:animMotion origin="layout" path="M 0.00277 -0.00023 L 0.00277 -0.00023 C 0.00642 -0.00162 0.01024 -0.00301 0.01406 -0.00416 C 0.01614 -0.00463 0.0184 -0.00463 0.02066 -0.00532 C 0.02326 -0.00625 0.02552 -0.0081 0.02812 -0.00926 C 0.0309 -0.01018 0.03385 -0.01041 0.03663 -0.01157 C 0.04305 -0.01435 0.04913 -0.01805 0.05555 -0.0206 L 0.07621 -0.02801 C 0.09236 -0.03402 0.07899 -0.02986 0.09427 -0.03426 C 0.09739 -0.03634 0.10034 -0.03888 0.10364 -0.04074 C 0.10607 -0.04189 0.10868 -0.04213 0.11111 -0.04305 C 0.11406 -0.04421 0.11684 -0.0456 0.11961 -0.04699 C 0.12187 -0.04814 0.12395 -0.04953 0.12621 -0.05069 C 0.13298 -0.05439 0.14878 -0.06157 0.1526 -0.06319 C 0.15555 -0.06458 0.15816 -0.0662 0.16111 -0.06713 C 0.1802 -0.07222 0.1618 -0.06643 0.17812 -0.07338 C 0.19305 -0.07963 0.17916 -0.07314 0.19131 -0.07708 C 0.19965 -0.07986 0.19427 -0.0787 0.20069 -0.08217 C 0.20555 -0.08472 0.20625 -0.08402 0.21024 -0.08726 C 0.21145 -0.08842 0.21267 -0.08981 0.21406 -0.09097 C 0.21597 -0.09282 0.21822 -0.0949 0.22066 -0.09606 C 0.22187 -0.09652 0.22309 -0.09699 0.2243 -0.09722 C 0.22569 -0.09814 0.22673 -0.09907 0.22812 -0.09976 C 0.2309 -0.10115 0.23454 -0.10277 0.2375 -0.1037 C 0.24062 -0.10439 0.24704 -0.10601 0.24704 -0.10601 C 0.24791 -0.10694 0.24878 -0.1081 0.24982 -0.10856 C 0.25104 -0.10926 0.25243 -0.10949 0.25364 -0.10995 C 0.26024 -0.1125 0.25173 -0.11018 0.26302 -0.1125 C 0.26736 -0.11435 0.26493 -0.11365 0.27066 -0.11365 L 0.27066 -0.11365 " pathEditMode="relative" ptsTypes="AAAAAAAAAAAAAAAAAAAAAAAAAAAAAA">
                                      <p:cBhvr>
                                        <p:cTn id="58" dur="2000" fill="hold"/>
                                        <p:tgtEl>
                                          <p:spTgt spid="27"/>
                                        </p:tgtEl>
                                        <p:attrNameLst>
                                          <p:attrName>ppt_x</p:attrName>
                                          <p:attrName>ppt_y</p:attrName>
                                        </p:attrNameLst>
                                      </p:cBhvr>
                                    </p:animMotion>
                                  </p:childTnLst>
                                </p:cTn>
                              </p:par>
                            </p:childTnLst>
                          </p:cTn>
                        </p:par>
                      </p:childTnLst>
                    </p:cTn>
                  </p:par>
                </p:childTnLst>
              </p:cTn>
              <p:nextCondLst>
                <p:cond evt="onClick" delay="0">
                  <p:tgtEl>
                    <p:spTgt spid="27"/>
                  </p:tgtEl>
                </p:cond>
              </p:nextCondLst>
            </p:seq>
            <p:seq concurrent="1" nextAc="seek">
              <p:cTn id="59" restart="whenNotActive" fill="hold" evtFilter="cancelBubble" nodeType="interactiveSeq">
                <p:stCondLst>
                  <p:cond evt="onClick" delay="0">
                    <p:tgtEl>
                      <p:spTgt spid="24"/>
                    </p:tgtEl>
                  </p:cond>
                </p:stCondLst>
                <p:endSync evt="end" delay="0">
                  <p:rtn val="all"/>
                </p:endSync>
                <p:childTnLst>
                  <p:par>
                    <p:cTn id="60" fill="hold">
                      <p:stCondLst>
                        <p:cond delay="0"/>
                      </p:stCondLst>
                      <p:childTnLst>
                        <p:par>
                          <p:cTn id="61" fill="hold">
                            <p:stCondLst>
                              <p:cond delay="0"/>
                            </p:stCondLst>
                            <p:childTnLst>
                              <p:par>
                                <p:cTn id="62" presetID="0" presetClass="path" presetSubtype="0" accel="50000" decel="50000" fill="hold" grpId="1" nodeType="clickEffect">
                                  <p:stCondLst>
                                    <p:cond delay="0"/>
                                  </p:stCondLst>
                                  <p:childTnLst>
                                    <p:animMotion origin="layout" path="M 0.00191 -0.00232 L 0.00191 -0.00232 C 0.00625 -0.0007 0.01059 0.00069 0.0151 0.00255 C 0.02135 0.00532 0.02726 0.01018 0.03385 0.01134 L 0.04705 0.01389 C 0.05243 0.01481 0.05781 0.01551 0.06319 0.01643 C 0.06858 0.01759 0.07378 0.01944 0.07917 0.02014 C 0.08542 0.02106 0.09184 0.02106 0.09809 0.02153 C 0.10469 0.02268 0.11128 0.0243 0.11788 0.02523 C 0.12326 0.02593 0.12864 0.02569 0.13385 0.02662 C 0.13958 0.02731 0.14514 0.0294 0.15087 0.03032 C 0.15851 0.03171 0.18003 0.03264 0.18489 0.03287 C 0.18767 0.03333 0.19045 0.0338 0.1934 0.03403 C 0.22448 0.0368 0.23628 0.03495 0.27552 0.03403 L 0.28767 0.03287 L 0.30851 0.03032 C 0.31007 0.0294 0.31163 0.02847 0.31319 0.02778 C 0.31441 0.02731 0.3158 0.02708 0.31701 0.02662 C 0.31823 0.02593 0.31944 0.02477 0.32066 0.02407 C 0.32257 0.02315 0.32448 0.02245 0.32639 0.02153 C 0.32726 0.02106 0.3283 0.02037 0.32917 0.02014 C 0.34844 0.01898 0.34184 0.01898 0.34913 0.01898 L 0.34913 0.01898 " pathEditMode="relative" ptsTypes="AAAAAAAAAAAAAAAAAAAAAAA">
                                      <p:cBhvr>
                                        <p:cTn id="63" dur="2000" fill="hold"/>
                                        <p:tgtEl>
                                          <p:spTgt spid="24"/>
                                        </p:tgtEl>
                                        <p:attrNameLst>
                                          <p:attrName>ppt_x</p:attrName>
                                          <p:attrName>ppt_y</p:attrName>
                                        </p:attrNameLst>
                                      </p:cBhvr>
                                    </p:animMotion>
                                  </p:childTnLst>
                                </p:cTn>
                              </p:par>
                            </p:childTnLst>
                          </p:cTn>
                        </p:par>
                      </p:childTnLst>
                    </p:cTn>
                  </p:par>
                </p:childTnLst>
              </p:cTn>
              <p:nextCondLst>
                <p:cond evt="onClick" delay="0">
                  <p:tgtEl>
                    <p:spTgt spid="24"/>
                  </p:tgtEl>
                </p:cond>
              </p:nextCondLst>
            </p:seq>
            <p:seq concurrent="1" nextAc="seek">
              <p:cTn id="64" restart="whenNotActive" fill="hold" evtFilter="cancelBubble" nodeType="interactiveSeq">
                <p:stCondLst>
                  <p:cond evt="onClick" delay="0">
                    <p:tgtEl>
                      <p:spTgt spid="21"/>
                    </p:tgtEl>
                  </p:cond>
                </p:stCondLst>
                <p:endSync evt="end" delay="0">
                  <p:rtn val="all"/>
                </p:endSync>
                <p:childTnLst>
                  <p:par>
                    <p:cTn id="65" fill="hold">
                      <p:stCondLst>
                        <p:cond delay="0"/>
                      </p:stCondLst>
                      <p:childTnLst>
                        <p:par>
                          <p:cTn id="66" fill="hold">
                            <p:stCondLst>
                              <p:cond delay="0"/>
                            </p:stCondLst>
                            <p:childTnLst>
                              <p:par>
                                <p:cTn id="67" presetID="0" presetClass="path" presetSubtype="0" accel="50000" decel="50000" fill="hold" grpId="1" nodeType="clickEffect">
                                  <p:stCondLst>
                                    <p:cond delay="0"/>
                                  </p:stCondLst>
                                  <p:childTnLst>
                                    <p:animMotion origin="layout" path="M 0.00469 0.00463 L 0.00469 0.00463 L 0.03385 0.00208 L 0.11302 0.00069 C 0.12274 0.00023 0.13264 -0.00047 0.14236 -0.00047 L 0.30746 0.00069 L 0.30746 0.00069 " pathEditMode="relative" ptsTypes="AAAAAAA">
                                      <p:cBhvr>
                                        <p:cTn id="68" dur="2000" fill="hold"/>
                                        <p:tgtEl>
                                          <p:spTgt spid="21"/>
                                        </p:tgtEl>
                                        <p:attrNameLst>
                                          <p:attrName>ppt_x</p:attrName>
                                          <p:attrName>ppt_y</p:attrName>
                                        </p:attrNameLst>
                                      </p:cBhvr>
                                    </p:animMotion>
                                  </p:childTnLst>
                                </p:cTn>
                              </p:par>
                            </p:childTnLst>
                          </p:cTn>
                        </p:par>
                      </p:childTnLst>
                    </p:cTn>
                  </p:par>
                </p:childTnLst>
              </p:cTn>
              <p:nextCondLst>
                <p:cond evt="onClick" delay="0">
                  <p:tgtEl>
                    <p:spTgt spid="21"/>
                  </p:tgtEl>
                </p:cond>
              </p:nextCondLst>
            </p:seq>
            <p:seq concurrent="1" nextAc="seek">
              <p:cTn id="69" restart="whenNotActive" fill="hold" evtFilter="cancelBubble" nodeType="interactiveSeq">
                <p:stCondLst>
                  <p:cond evt="onClick" delay="0">
                    <p:tgtEl>
                      <p:spTgt spid="26"/>
                    </p:tgtEl>
                  </p:cond>
                </p:stCondLst>
                <p:endSync evt="end" delay="0">
                  <p:rtn val="all"/>
                </p:endSync>
                <p:childTnLst>
                  <p:par>
                    <p:cTn id="70" fill="hold">
                      <p:stCondLst>
                        <p:cond delay="0"/>
                      </p:stCondLst>
                      <p:childTnLst>
                        <p:par>
                          <p:cTn id="71" fill="hold">
                            <p:stCondLst>
                              <p:cond delay="0"/>
                            </p:stCondLst>
                            <p:childTnLst>
                              <p:par>
                                <p:cTn id="72" presetID="0" presetClass="path" presetSubtype="0" accel="50000" decel="50000" fill="hold" grpId="1" nodeType="clickEffect">
                                  <p:stCondLst>
                                    <p:cond delay="0"/>
                                  </p:stCondLst>
                                  <p:childTnLst>
                                    <p:animMotion origin="layout" path="M -0.00452 0.00093 L -0.00452 0.00093 C 0.05 -0.00301 -0.01163 0.00093 0.11337 0.00093 L 0.25208 -0.00046 C 0.25451 -0.00092 0.25712 -0.00139 0.25955 -0.00162 C 0.27951 -0.00416 0.29392 -0.00347 0.31614 -0.00416 C 0.32864 -0.00694 0.31996 -0.00555 0.34271 -0.00555 L 0.34271 -0.00555 " pathEditMode="relative" ptsTypes="AAAAAAAA">
                                      <p:cBhvr>
                                        <p:cTn id="73" dur="2000" fill="hold"/>
                                        <p:tgtEl>
                                          <p:spTgt spid="26"/>
                                        </p:tgtEl>
                                        <p:attrNameLst>
                                          <p:attrName>ppt_x</p:attrName>
                                          <p:attrName>ppt_y</p:attrName>
                                        </p:attrNameLst>
                                      </p:cBhvr>
                                    </p:animMotion>
                                  </p:childTnLst>
                                </p:cTn>
                              </p:par>
                            </p:childTnLst>
                          </p:cTn>
                        </p:par>
                      </p:childTnLst>
                    </p:cTn>
                  </p:par>
                </p:childTnLst>
              </p:cTn>
              <p:nextCondLst>
                <p:cond evt="onClick" delay="0">
                  <p:tgtEl>
                    <p:spTgt spid="26"/>
                  </p:tgtEl>
                </p:cond>
              </p:nextCondLst>
            </p:seq>
            <p:seq concurrent="1" nextAc="seek">
              <p:cTn id="74" restart="whenNotActive" fill="hold" evtFilter="cancelBubble" nodeType="interactiveSeq">
                <p:stCondLst>
                  <p:cond evt="onClick" delay="0">
                    <p:tgtEl>
                      <p:spTgt spid="18"/>
                    </p:tgtEl>
                  </p:cond>
                </p:stCondLst>
                <p:endSync evt="end" delay="0">
                  <p:rtn val="all"/>
                </p:endSync>
                <p:childTnLst>
                  <p:par>
                    <p:cTn id="75" fill="hold">
                      <p:stCondLst>
                        <p:cond delay="0"/>
                      </p:stCondLst>
                      <p:childTnLst>
                        <p:par>
                          <p:cTn id="76" fill="hold">
                            <p:stCondLst>
                              <p:cond delay="0"/>
                            </p:stCondLst>
                            <p:childTnLst>
                              <p:par>
                                <p:cTn id="77" presetID="0" presetClass="path" presetSubtype="0" accel="50000" decel="50000" fill="hold" grpId="1" nodeType="clickEffect">
                                  <p:stCondLst>
                                    <p:cond delay="0"/>
                                  </p:stCondLst>
                                  <p:childTnLst>
                                    <p:animMotion origin="layout" path="M -0.00729 -0.00417 L -0.00729 -0.00417 L 0.12465 -0.00556 C 0.14323 -0.00579 0.13316 -0.00672 0.14635 -0.00811 C 0.15173 -0.00857 0.15712 -0.00903 0.1625 -0.00926 C 0.20139 -0.01111 0.1875 -0.00973 0.21805 -0.01181 C 0.26632 -0.01528 0.20503 -0.01111 0.24253 -0.01436 C 0.24896 -0.01482 0.25521 -0.01505 0.26146 -0.01551 C 0.26476 -0.01644 0.26684 -0.0169 0.26996 -0.01806 C 0.27101 -0.01852 0.27187 -0.01922 0.27274 -0.01945 C 0.28003 -0.02014 0.28732 -0.02014 0.29444 -0.02061 C 0.29739 -0.02107 0.30017 -0.0213 0.30295 -0.02176 C 0.30555 -0.02246 0.31371 -0.025 0.31528 -0.0257 L 0.32101 -0.02801 L 0.32101 -0.02801 " pathEditMode="relative" ptsTypes="AAAAAAAAAAAAAAA">
                                      <p:cBhvr>
                                        <p:cTn id="78" dur="2000" fill="hold"/>
                                        <p:tgtEl>
                                          <p:spTgt spid="18"/>
                                        </p:tgtEl>
                                        <p:attrNameLst>
                                          <p:attrName>ppt_x</p:attrName>
                                          <p:attrName>ppt_y</p:attrName>
                                        </p:attrNameLst>
                                      </p:cBhvr>
                                    </p:animMotion>
                                  </p:childTnLst>
                                </p:cTn>
                              </p:par>
                            </p:childTnLst>
                          </p:cTn>
                        </p:par>
                      </p:childTnLst>
                    </p:cTn>
                  </p:par>
                </p:childTnLst>
              </p:cTn>
              <p:nextCondLst>
                <p:cond evt="onClick" delay="0">
                  <p:tgtEl>
                    <p:spTgt spid="18"/>
                  </p:tgtEl>
                </p:cond>
              </p:nextCondLst>
            </p:seq>
          </p:childTnLst>
        </p:cTn>
      </p:par>
    </p:tnLst>
    <p:bldLst>
      <p:bldP spid="4" grpId="0"/>
      <p:bldP spid="20" grpId="0" animBg="1"/>
      <p:bldP spid="23" grpId="0" animBg="1"/>
      <p:bldP spid="18" grpId="0" animBg="1"/>
      <p:bldP spid="18" grpId="1" animBg="1"/>
      <p:bldP spid="19" grpId="0" animBg="1"/>
      <p:bldP spid="19" grpId="1" animBg="1"/>
      <p:bldP spid="21" grpId="0" animBg="1"/>
      <p:bldP spid="21" grpId="1" animBg="1"/>
      <p:bldP spid="24" grpId="0" animBg="1"/>
      <p:bldP spid="24" grpId="1" animBg="1"/>
      <p:bldP spid="26" grpId="0" animBg="1"/>
      <p:bldP spid="26" grpId="1" animBg="1"/>
      <p:bldP spid="27" grpId="0" animBg="1"/>
      <p:bldP spid="27" grpId="1" animBg="1"/>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in Question"/>
          <p:cNvSpPr/>
          <p:nvPr/>
        </p:nvSpPr>
        <p:spPr>
          <a:xfrm>
            <a:off x="0" y="599546"/>
            <a:ext cx="9144000" cy="911755"/>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b="1" dirty="0"/>
              <a:t>How many sprinkles would the third child like on her ice cream? </a:t>
            </a:r>
          </a:p>
          <a:p>
            <a:pPr algn="ctr"/>
            <a:r>
              <a:rPr lang="en-GB" altLang="en-US" sz="2000" b="1" dirty="0"/>
              <a:t>Can you add the sprinkles to the ice cream?</a:t>
            </a:r>
            <a:endParaRPr lang="en-GB" sz="2000" b="1" dirty="0"/>
          </a:p>
        </p:txBody>
      </p:sp>
      <p:sp>
        <p:nvSpPr>
          <p:cNvPr id="4" name="Look at the Dice."/>
          <p:cNvSpPr/>
          <p:nvPr/>
        </p:nvSpPr>
        <p:spPr>
          <a:xfrm>
            <a:off x="1592113" y="5776348"/>
            <a:ext cx="4731049" cy="5053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I counted quickly and I think there are two spots on the dice this time. Do you agree?</a:t>
            </a:r>
          </a:p>
        </p:txBody>
      </p:sp>
      <p:pic>
        <p:nvPicPr>
          <p:cNvPr id="5" name="Mr. Cone"/>
          <p:cNvPicPr>
            <a:picLocks noChangeAspect="1"/>
          </p:cNvPicPr>
          <p:nvPr/>
        </p:nvPicPr>
        <p:blipFill rotWithShape="1">
          <a:blip r:embed="rId2" cstate="print">
            <a:extLst>
              <a:ext uri="{28A0092B-C50C-407E-A947-70E740481C1C}">
                <a14:useLocalDpi xmlns:a14="http://schemas.microsoft.com/office/drawing/2010/main" val="0"/>
              </a:ext>
            </a:extLst>
          </a:blip>
          <a:srcRect b="67565"/>
          <a:stretch/>
        </p:blipFill>
        <p:spPr>
          <a:xfrm>
            <a:off x="100348" y="5061024"/>
            <a:ext cx="1811190" cy="1685121"/>
          </a:xfrm>
          <a:prstGeom prst="ellipse">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3380" y="1789714"/>
            <a:ext cx="1533856" cy="3342254"/>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68416" y="3462562"/>
            <a:ext cx="1753322" cy="1443241"/>
          </a:xfrm>
          <a:prstGeom prst="rect">
            <a:avLst/>
          </a:prstGeom>
        </p:spPr>
      </p:pic>
      <p:sp>
        <p:nvSpPr>
          <p:cNvPr id="20" name="Rectangle: Rounded Corners 19"/>
          <p:cNvSpPr/>
          <p:nvPr/>
        </p:nvSpPr>
        <p:spPr>
          <a:xfrm>
            <a:off x="6465279" y="5661312"/>
            <a:ext cx="2003347" cy="601465"/>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Answer</a:t>
            </a:r>
          </a:p>
        </p:txBody>
      </p:sp>
      <p:sp>
        <p:nvSpPr>
          <p:cNvPr id="22" name="Look at the Dice."/>
          <p:cNvSpPr/>
          <p:nvPr/>
        </p:nvSpPr>
        <p:spPr>
          <a:xfrm>
            <a:off x="1592113" y="5489473"/>
            <a:ext cx="4535123" cy="2334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200" dirty="0">
                <a:solidFill>
                  <a:schemeClr val="tx1"/>
                </a:solidFill>
              </a:rPr>
              <a:t>Click Mr Cone for a question!</a:t>
            </a:r>
          </a:p>
        </p:txBody>
      </p:sp>
      <p:sp>
        <p:nvSpPr>
          <p:cNvPr id="23" name="Rectangle: Rounded Corners 22"/>
          <p:cNvSpPr/>
          <p:nvPr/>
        </p:nvSpPr>
        <p:spPr>
          <a:xfrm>
            <a:off x="6483605" y="1903928"/>
            <a:ext cx="2003347" cy="3364756"/>
          </a:xfrm>
          <a:prstGeom prst="roundRect">
            <a:avLst>
              <a:gd name="adj" fmla="val 8247"/>
            </a:avLst>
          </a:prstGeom>
          <a:solidFill>
            <a:srgbClr val="CB46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altLang="en-US" sz="2400" b="1" dirty="0">
                <a:solidFill>
                  <a:schemeClr val="bg1"/>
                </a:solidFill>
              </a:rPr>
              <a:t>She would like 1 sprinkle today.</a:t>
            </a:r>
            <a:endParaRPr lang="en-GB" sz="2400" b="1" dirty="0">
              <a:solidFill>
                <a:schemeClr val="bg1"/>
              </a:solidFill>
            </a:endParaRPr>
          </a:p>
        </p:txBody>
      </p:sp>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01338" y="3692472"/>
            <a:ext cx="1367880" cy="1368552"/>
          </a:xfrm>
          <a:prstGeom prst="rect">
            <a:avLst/>
          </a:prstGeom>
        </p:spPr>
      </p:pic>
      <p:sp>
        <p:nvSpPr>
          <p:cNvPr id="18" name="Blue"/>
          <p:cNvSpPr/>
          <p:nvPr/>
        </p:nvSpPr>
        <p:spPr>
          <a:xfrm>
            <a:off x="1832534" y="2581066"/>
            <a:ext cx="318887" cy="29683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Pink"/>
          <p:cNvSpPr/>
          <p:nvPr/>
        </p:nvSpPr>
        <p:spPr>
          <a:xfrm>
            <a:off x="2943792" y="2016428"/>
            <a:ext cx="318887" cy="296837"/>
          </a:xfrm>
          <a:prstGeom prst="ellipse">
            <a:avLst/>
          </a:prstGeom>
          <a:solidFill>
            <a:srgbClr val="E6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Green"/>
          <p:cNvSpPr/>
          <p:nvPr/>
        </p:nvSpPr>
        <p:spPr>
          <a:xfrm>
            <a:off x="2385634" y="2581066"/>
            <a:ext cx="318887" cy="296837"/>
          </a:xfrm>
          <a:prstGeom prst="ellipse">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Purple"/>
          <p:cNvSpPr/>
          <p:nvPr/>
        </p:nvSpPr>
        <p:spPr>
          <a:xfrm>
            <a:off x="2385635" y="2016429"/>
            <a:ext cx="318887" cy="296837"/>
          </a:xfrm>
          <a:prstGeom prst="ellipse">
            <a:avLst/>
          </a:prstGeom>
          <a:solidFill>
            <a:srgbClr val="A87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Yellow"/>
          <p:cNvSpPr/>
          <p:nvPr/>
        </p:nvSpPr>
        <p:spPr>
          <a:xfrm>
            <a:off x="1832534" y="2018980"/>
            <a:ext cx="318887" cy="296837"/>
          </a:xfrm>
          <a:prstGeom prst="ellipse">
            <a:avLst/>
          </a:prstGeom>
          <a:solidFill>
            <a:srgbClr val="E5C8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range"/>
          <p:cNvSpPr/>
          <p:nvPr/>
        </p:nvSpPr>
        <p:spPr>
          <a:xfrm>
            <a:off x="2938735" y="2588749"/>
            <a:ext cx="318887" cy="296837"/>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Look at the Dice."/>
          <p:cNvSpPr/>
          <p:nvPr/>
        </p:nvSpPr>
        <p:spPr>
          <a:xfrm>
            <a:off x="898337" y="3131957"/>
            <a:ext cx="4535123" cy="2334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200" dirty="0">
                <a:solidFill>
                  <a:schemeClr val="tx1"/>
                </a:solidFill>
              </a:rPr>
              <a:t>Click on a sprinkle to add it to the ice cream.</a:t>
            </a:r>
          </a:p>
        </p:txBody>
      </p:sp>
    </p:spTree>
    <p:extLst>
      <p:ext uri="{BB962C8B-B14F-4D97-AF65-F5344CB8AC3E}">
        <p14:creationId xmlns:p14="http://schemas.microsoft.com/office/powerpoint/2010/main" val="354432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par>
                                <p:cTn id="35" presetID="1"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5"/>
                    </p:tgtEl>
                  </p:cond>
                </p:stCondLst>
                <p:endSync evt="end" delay="0">
                  <p:rtn val="all"/>
                </p:endSync>
                <p:childTnLst>
                  <p:par>
                    <p:cTn id="38" fill="hold">
                      <p:stCondLst>
                        <p:cond delay="0"/>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left)">
                                      <p:cBhvr>
                                        <p:cTn id="42" dur="500"/>
                                        <p:tgtEl>
                                          <p:spTgt spid="4"/>
                                        </p:tgtEl>
                                      </p:cBhvr>
                                    </p:animEffect>
                                  </p:childTnLst>
                                </p:cTn>
                              </p:par>
                            </p:childTnLst>
                          </p:cTn>
                        </p:par>
                      </p:childTnLst>
                    </p:cTn>
                  </p:par>
                </p:childTnLst>
              </p:cTn>
              <p:nextCondLst>
                <p:cond evt="onClick" delay="0">
                  <p:tgtEl>
                    <p:spTgt spid="5"/>
                  </p:tgtEl>
                </p:cond>
              </p:nextCondLst>
            </p:seq>
            <p:seq concurrent="1" nextAc="seek">
              <p:cTn id="43" restart="whenNotActive" fill="hold" evtFilter="cancelBubble" nodeType="interactiveSeq">
                <p:stCondLst>
                  <p:cond evt="onClick" delay="0">
                    <p:tgtEl>
                      <p:spTgt spid="20"/>
                    </p:tgtEl>
                  </p:cond>
                </p:stCondLst>
                <p:endSync evt="end" delay="0">
                  <p:rtn val="all"/>
                </p:endSync>
                <p:childTnLst>
                  <p:par>
                    <p:cTn id="44" fill="hold">
                      <p:stCondLst>
                        <p:cond delay="0"/>
                      </p:stCondLst>
                      <p:childTnLst>
                        <p:par>
                          <p:cTn id="45" fill="hold">
                            <p:stCondLst>
                              <p:cond delay="0"/>
                            </p:stCondLst>
                            <p:childTnLst>
                              <p:par>
                                <p:cTn id="46" presetID="22" presetClass="entr" presetSubtype="4"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down)">
                                      <p:cBhvr>
                                        <p:cTn id="48" dur="500"/>
                                        <p:tgtEl>
                                          <p:spTgt spid="23"/>
                                        </p:tgtEl>
                                      </p:cBhvr>
                                    </p:animEffect>
                                  </p:childTnLst>
                                </p:cTn>
                              </p:par>
                            </p:childTnLst>
                          </p:cTn>
                        </p:par>
                      </p:childTnLst>
                    </p:cTn>
                  </p:par>
                </p:childTnLst>
              </p:cTn>
              <p:nextCondLst>
                <p:cond evt="onClick" delay="0">
                  <p:tgtEl>
                    <p:spTgt spid="20"/>
                  </p:tgtEl>
                </p:cond>
              </p:nextCondLst>
            </p:seq>
            <p:seq concurrent="1" nextAc="seek">
              <p:cTn id="49" restart="whenNotActive" fill="hold" evtFilter="cancelBubble" nodeType="interactiveSeq">
                <p:stCondLst>
                  <p:cond evt="onClick" delay="0">
                    <p:tgtEl>
                      <p:spTgt spid="19"/>
                    </p:tgtEl>
                  </p:cond>
                </p:stCondLst>
                <p:endSync evt="end" delay="0">
                  <p:rtn val="all"/>
                </p:endSync>
                <p:childTnLst>
                  <p:par>
                    <p:cTn id="50" fill="hold">
                      <p:stCondLst>
                        <p:cond delay="0"/>
                      </p:stCondLst>
                      <p:childTnLst>
                        <p:par>
                          <p:cTn id="51" fill="hold">
                            <p:stCondLst>
                              <p:cond delay="0"/>
                            </p:stCondLst>
                            <p:childTnLst>
                              <p:par>
                                <p:cTn id="52" presetID="0" presetClass="path" presetSubtype="0" accel="50000" decel="50000" fill="hold" grpId="1" nodeType="clickEffect">
                                  <p:stCondLst>
                                    <p:cond delay="0"/>
                                  </p:stCondLst>
                                  <p:childTnLst>
                                    <p:animMotion origin="layout" path="M -0.00157 -0.00347 L -0.00157 -0.00347 L 0.05503 -0.00232 C 0.05711 -0.00232 0.05937 -0.00116 0.06163 -0.00116 C 0.07066 -0.00046 0.07986 -0.00023 0.08889 0.00023 C 0.0927 0.00069 0.09652 0.00093 0.10034 0.00139 C 0.10156 0.00162 0.10277 0.00255 0.10399 0.00278 C 0.11041 0.00347 0.11666 0.00347 0.12291 0.00393 C 0.12604 0.0044 0.12916 0.00463 0.13229 0.00532 C 0.13368 0.00555 0.13489 0.00625 0.13611 0.00648 C 0.13871 0.00694 0.14114 0.00741 0.14375 0.00764 C 0.14965 0.01042 0.14548 0.0088 0.1559 0.01157 C 0.15746 0.01204 0.15902 0.0125 0.16076 0.01273 L 0.171 0.01412 C 0.17291 0.01481 0.17482 0.01597 0.17673 0.01643 C 0.17882 0.01713 0.18125 0.01713 0.18333 0.01782 C 0.18472 0.01829 0.18576 0.01968 0.18715 0.02037 C 0.18836 0.02083 0.18958 0.0213 0.19097 0.02153 C 0.20399 0.02546 0.18472 0.01921 0.20312 0.02523 C 0.20434 0.02569 0.20573 0.02593 0.20694 0.02662 C 0.20937 0.02824 0.2118 0.03079 0.21441 0.03171 L 0.22204 0.03426 C 0.22326 0.03449 0.22465 0.03495 0.22586 0.03542 C 0.23264 0.03843 0.22413 0.03472 0.23246 0.03796 C 0.23333 0.03819 0.2342 0.03889 0.23524 0.03912 C 0.2375 0.03981 0.23958 0.04005 0.24184 0.04051 C 0.24861 0.04352 0.2401 0.03981 0.24843 0.04305 C 0.2552 0.0456 0.24635 0.04282 0.25607 0.04537 C 0.25694 0.0463 0.25781 0.04745 0.25885 0.04792 C 0.26059 0.04884 0.26267 0.04884 0.26458 0.0493 C 0.26614 0.04954 0.2677 0.05023 0.26927 0.05046 C 0.27135 0.05093 0.27361 0.05116 0.27586 0.05185 C 0.27743 0.05208 0.27899 0.05278 0.28055 0.05301 C 0.28402 0.0537 0.2875 0.05393 0.29097 0.05417 C 0.29184 0.05463 0.29288 0.05486 0.29375 0.05555 C 0.29583 0.05694 0.29722 0.05972 0.29948 0.06065 C 0.3026 0.06204 0.30225 0.06042 0.30225 0.06319 L 0.30329 0.06319 " pathEditMode="relative" ptsTypes="AAAAAAAAAAAAAAAAAAAAAAAAAAAAAAAAAAAAAA">
                                      <p:cBhvr>
                                        <p:cTn id="53" dur="2000" fill="hold"/>
                                        <p:tgtEl>
                                          <p:spTgt spid="19"/>
                                        </p:tgtEl>
                                        <p:attrNameLst>
                                          <p:attrName>ppt_x</p:attrName>
                                          <p:attrName>ppt_y</p:attrName>
                                        </p:attrNameLst>
                                      </p:cBhvr>
                                    </p:animMotion>
                                  </p:childTnLst>
                                </p:cTn>
                              </p:par>
                            </p:childTnLst>
                          </p:cTn>
                        </p:par>
                      </p:childTnLst>
                    </p:cTn>
                  </p:par>
                </p:childTnLst>
              </p:cTn>
              <p:nextCondLst>
                <p:cond evt="onClick" delay="0">
                  <p:tgtEl>
                    <p:spTgt spid="19"/>
                  </p:tgtEl>
                </p:cond>
              </p:nextCondLst>
            </p:seq>
            <p:seq concurrent="1" nextAc="seek">
              <p:cTn id="54" restart="whenNotActive" fill="hold" evtFilter="cancelBubble" nodeType="interactiveSeq">
                <p:stCondLst>
                  <p:cond evt="onClick" delay="0">
                    <p:tgtEl>
                      <p:spTgt spid="27"/>
                    </p:tgtEl>
                  </p:cond>
                </p:stCondLst>
                <p:endSync evt="end" delay="0">
                  <p:rtn val="all"/>
                </p:endSync>
                <p:childTnLst>
                  <p:par>
                    <p:cTn id="55" fill="hold">
                      <p:stCondLst>
                        <p:cond delay="0"/>
                      </p:stCondLst>
                      <p:childTnLst>
                        <p:par>
                          <p:cTn id="56" fill="hold">
                            <p:stCondLst>
                              <p:cond delay="0"/>
                            </p:stCondLst>
                            <p:childTnLst>
                              <p:par>
                                <p:cTn id="57" presetID="0" presetClass="path" presetSubtype="0" accel="50000" decel="50000" fill="hold" grpId="1" nodeType="clickEffect">
                                  <p:stCondLst>
                                    <p:cond delay="0"/>
                                  </p:stCondLst>
                                  <p:childTnLst>
                                    <p:animMotion origin="layout" path="M 0.00277 -0.00023 L 0.00277 -0.00023 C 0.00642 -0.00162 0.01024 -0.00301 0.01406 -0.00416 C 0.01614 -0.00463 0.0184 -0.00463 0.02066 -0.00532 C 0.02326 -0.00625 0.02552 -0.0081 0.02812 -0.00926 C 0.0309 -0.01018 0.03385 -0.01041 0.03663 -0.01157 C 0.04305 -0.01435 0.04913 -0.01805 0.05555 -0.0206 L 0.07621 -0.02801 C 0.09236 -0.03402 0.07899 -0.02986 0.09427 -0.03426 C 0.09739 -0.03634 0.10034 -0.03888 0.10364 -0.04074 C 0.10607 -0.04189 0.10868 -0.04213 0.11111 -0.04305 C 0.11406 -0.04421 0.11684 -0.0456 0.11961 -0.04699 C 0.12187 -0.04814 0.12395 -0.04953 0.12621 -0.05069 C 0.13298 -0.05439 0.14878 -0.06157 0.1526 -0.06319 C 0.15555 -0.06458 0.15816 -0.0662 0.16111 -0.06713 C 0.1802 -0.07222 0.1618 -0.06643 0.17812 -0.07338 C 0.19305 -0.07963 0.17916 -0.07314 0.19131 -0.07708 C 0.19965 -0.07986 0.19427 -0.0787 0.20069 -0.08217 C 0.20555 -0.08472 0.20625 -0.08402 0.21024 -0.08726 C 0.21145 -0.08842 0.21267 -0.08981 0.21406 -0.09097 C 0.21597 -0.09282 0.21822 -0.0949 0.22066 -0.09606 C 0.22187 -0.09652 0.22309 -0.09699 0.2243 -0.09722 C 0.22569 -0.09814 0.22673 -0.09907 0.22812 -0.09976 C 0.2309 -0.10115 0.23454 -0.10277 0.2375 -0.1037 C 0.24062 -0.10439 0.24704 -0.10601 0.24704 -0.10601 C 0.24791 -0.10694 0.24878 -0.1081 0.24982 -0.10856 C 0.25104 -0.10926 0.25243 -0.10949 0.25364 -0.10995 C 0.26024 -0.1125 0.25173 -0.11018 0.26302 -0.1125 C 0.26736 -0.11435 0.26493 -0.11365 0.27066 -0.11365 L 0.27066 -0.11365 " pathEditMode="relative" ptsTypes="AAAAAAAAAAAAAAAAAAAAAAAAAAAAAA">
                                      <p:cBhvr>
                                        <p:cTn id="58" dur="2000" fill="hold"/>
                                        <p:tgtEl>
                                          <p:spTgt spid="27"/>
                                        </p:tgtEl>
                                        <p:attrNameLst>
                                          <p:attrName>ppt_x</p:attrName>
                                          <p:attrName>ppt_y</p:attrName>
                                        </p:attrNameLst>
                                      </p:cBhvr>
                                    </p:animMotion>
                                  </p:childTnLst>
                                </p:cTn>
                              </p:par>
                            </p:childTnLst>
                          </p:cTn>
                        </p:par>
                      </p:childTnLst>
                    </p:cTn>
                  </p:par>
                </p:childTnLst>
              </p:cTn>
              <p:nextCondLst>
                <p:cond evt="onClick" delay="0">
                  <p:tgtEl>
                    <p:spTgt spid="27"/>
                  </p:tgtEl>
                </p:cond>
              </p:nextCondLst>
            </p:seq>
            <p:seq concurrent="1" nextAc="seek">
              <p:cTn id="59" restart="whenNotActive" fill="hold" evtFilter="cancelBubble" nodeType="interactiveSeq">
                <p:stCondLst>
                  <p:cond evt="onClick" delay="0">
                    <p:tgtEl>
                      <p:spTgt spid="24"/>
                    </p:tgtEl>
                  </p:cond>
                </p:stCondLst>
                <p:endSync evt="end" delay="0">
                  <p:rtn val="all"/>
                </p:endSync>
                <p:childTnLst>
                  <p:par>
                    <p:cTn id="60" fill="hold">
                      <p:stCondLst>
                        <p:cond delay="0"/>
                      </p:stCondLst>
                      <p:childTnLst>
                        <p:par>
                          <p:cTn id="61" fill="hold">
                            <p:stCondLst>
                              <p:cond delay="0"/>
                            </p:stCondLst>
                            <p:childTnLst>
                              <p:par>
                                <p:cTn id="62" presetID="0" presetClass="path" presetSubtype="0" accel="50000" decel="50000" fill="hold" grpId="1" nodeType="clickEffect">
                                  <p:stCondLst>
                                    <p:cond delay="0"/>
                                  </p:stCondLst>
                                  <p:childTnLst>
                                    <p:animMotion origin="layout" path="M 0.00191 -0.00232 L 0.00191 -0.00232 C 0.00625 -0.0007 0.01059 0.00069 0.0151 0.00255 C 0.02135 0.00532 0.02726 0.01018 0.03385 0.01134 L 0.04705 0.01389 C 0.05243 0.01481 0.05781 0.01551 0.06319 0.01643 C 0.06858 0.01759 0.07378 0.01944 0.07917 0.02014 C 0.08542 0.02106 0.09184 0.02106 0.09809 0.02153 C 0.10469 0.02268 0.11128 0.0243 0.11788 0.02523 C 0.12326 0.02593 0.12864 0.02569 0.13385 0.02662 C 0.13958 0.02731 0.14514 0.0294 0.15087 0.03032 C 0.15851 0.03171 0.18003 0.03264 0.18489 0.03287 C 0.18767 0.03333 0.19045 0.0338 0.1934 0.03403 C 0.22448 0.0368 0.23628 0.03495 0.27552 0.03403 L 0.28767 0.03287 L 0.30851 0.03032 C 0.31007 0.0294 0.31163 0.02847 0.31319 0.02778 C 0.31441 0.02731 0.3158 0.02708 0.31701 0.02662 C 0.31823 0.02593 0.31944 0.02477 0.32066 0.02407 C 0.32257 0.02315 0.32448 0.02245 0.32639 0.02153 C 0.32726 0.02106 0.3283 0.02037 0.32917 0.02014 C 0.34844 0.01898 0.34184 0.01898 0.34913 0.01898 L 0.34913 0.01898 " pathEditMode="relative" ptsTypes="AAAAAAAAAAAAAAAAAAAAAAA">
                                      <p:cBhvr>
                                        <p:cTn id="63" dur="2000" fill="hold"/>
                                        <p:tgtEl>
                                          <p:spTgt spid="24"/>
                                        </p:tgtEl>
                                        <p:attrNameLst>
                                          <p:attrName>ppt_x</p:attrName>
                                          <p:attrName>ppt_y</p:attrName>
                                        </p:attrNameLst>
                                      </p:cBhvr>
                                    </p:animMotion>
                                  </p:childTnLst>
                                </p:cTn>
                              </p:par>
                            </p:childTnLst>
                          </p:cTn>
                        </p:par>
                      </p:childTnLst>
                    </p:cTn>
                  </p:par>
                </p:childTnLst>
              </p:cTn>
              <p:nextCondLst>
                <p:cond evt="onClick" delay="0">
                  <p:tgtEl>
                    <p:spTgt spid="24"/>
                  </p:tgtEl>
                </p:cond>
              </p:nextCondLst>
            </p:seq>
            <p:seq concurrent="1" nextAc="seek">
              <p:cTn id="64" restart="whenNotActive" fill="hold" evtFilter="cancelBubble" nodeType="interactiveSeq">
                <p:stCondLst>
                  <p:cond evt="onClick" delay="0">
                    <p:tgtEl>
                      <p:spTgt spid="21"/>
                    </p:tgtEl>
                  </p:cond>
                </p:stCondLst>
                <p:endSync evt="end" delay="0">
                  <p:rtn val="all"/>
                </p:endSync>
                <p:childTnLst>
                  <p:par>
                    <p:cTn id="65" fill="hold">
                      <p:stCondLst>
                        <p:cond delay="0"/>
                      </p:stCondLst>
                      <p:childTnLst>
                        <p:par>
                          <p:cTn id="66" fill="hold">
                            <p:stCondLst>
                              <p:cond delay="0"/>
                            </p:stCondLst>
                            <p:childTnLst>
                              <p:par>
                                <p:cTn id="67" presetID="0" presetClass="path" presetSubtype="0" accel="50000" decel="50000" fill="hold" grpId="1" nodeType="clickEffect">
                                  <p:stCondLst>
                                    <p:cond delay="0"/>
                                  </p:stCondLst>
                                  <p:childTnLst>
                                    <p:animMotion origin="layout" path="M 0.00469 0.00463 L 0.00469 0.00463 L 0.03385 0.00208 L 0.11302 0.00069 C 0.12274 0.00023 0.13264 -0.00047 0.14236 -0.00047 L 0.30746 0.00069 L 0.30746 0.00069 " pathEditMode="relative" ptsTypes="AAAAAAA">
                                      <p:cBhvr>
                                        <p:cTn id="68" dur="2000" fill="hold"/>
                                        <p:tgtEl>
                                          <p:spTgt spid="21"/>
                                        </p:tgtEl>
                                        <p:attrNameLst>
                                          <p:attrName>ppt_x</p:attrName>
                                          <p:attrName>ppt_y</p:attrName>
                                        </p:attrNameLst>
                                      </p:cBhvr>
                                    </p:animMotion>
                                  </p:childTnLst>
                                </p:cTn>
                              </p:par>
                            </p:childTnLst>
                          </p:cTn>
                        </p:par>
                      </p:childTnLst>
                    </p:cTn>
                  </p:par>
                </p:childTnLst>
              </p:cTn>
              <p:nextCondLst>
                <p:cond evt="onClick" delay="0">
                  <p:tgtEl>
                    <p:spTgt spid="21"/>
                  </p:tgtEl>
                </p:cond>
              </p:nextCondLst>
            </p:seq>
            <p:seq concurrent="1" nextAc="seek">
              <p:cTn id="69" restart="whenNotActive" fill="hold" evtFilter="cancelBubble" nodeType="interactiveSeq">
                <p:stCondLst>
                  <p:cond evt="onClick" delay="0">
                    <p:tgtEl>
                      <p:spTgt spid="26"/>
                    </p:tgtEl>
                  </p:cond>
                </p:stCondLst>
                <p:endSync evt="end" delay="0">
                  <p:rtn val="all"/>
                </p:endSync>
                <p:childTnLst>
                  <p:par>
                    <p:cTn id="70" fill="hold">
                      <p:stCondLst>
                        <p:cond delay="0"/>
                      </p:stCondLst>
                      <p:childTnLst>
                        <p:par>
                          <p:cTn id="71" fill="hold">
                            <p:stCondLst>
                              <p:cond delay="0"/>
                            </p:stCondLst>
                            <p:childTnLst>
                              <p:par>
                                <p:cTn id="72" presetID="0" presetClass="path" presetSubtype="0" accel="50000" decel="50000" fill="hold" grpId="1" nodeType="clickEffect">
                                  <p:stCondLst>
                                    <p:cond delay="0"/>
                                  </p:stCondLst>
                                  <p:childTnLst>
                                    <p:animMotion origin="layout" path="M -0.00452 0.00093 L -0.00452 0.00093 C 0.05 -0.00301 -0.01163 0.00093 0.11337 0.00093 L 0.25208 -0.00046 C 0.25451 -0.00092 0.25712 -0.00139 0.25955 -0.00162 C 0.27951 -0.00416 0.29392 -0.00347 0.31614 -0.00416 C 0.32864 -0.00694 0.31996 -0.00555 0.34271 -0.00555 L 0.34271 -0.00555 " pathEditMode="relative" ptsTypes="AAAAAAAA">
                                      <p:cBhvr>
                                        <p:cTn id="73" dur="2000" fill="hold"/>
                                        <p:tgtEl>
                                          <p:spTgt spid="26"/>
                                        </p:tgtEl>
                                        <p:attrNameLst>
                                          <p:attrName>ppt_x</p:attrName>
                                          <p:attrName>ppt_y</p:attrName>
                                        </p:attrNameLst>
                                      </p:cBhvr>
                                    </p:animMotion>
                                  </p:childTnLst>
                                </p:cTn>
                              </p:par>
                            </p:childTnLst>
                          </p:cTn>
                        </p:par>
                      </p:childTnLst>
                    </p:cTn>
                  </p:par>
                </p:childTnLst>
              </p:cTn>
              <p:nextCondLst>
                <p:cond evt="onClick" delay="0">
                  <p:tgtEl>
                    <p:spTgt spid="26"/>
                  </p:tgtEl>
                </p:cond>
              </p:nextCondLst>
            </p:seq>
            <p:seq concurrent="1" nextAc="seek">
              <p:cTn id="74" restart="whenNotActive" fill="hold" evtFilter="cancelBubble" nodeType="interactiveSeq">
                <p:stCondLst>
                  <p:cond evt="onClick" delay="0">
                    <p:tgtEl>
                      <p:spTgt spid="18"/>
                    </p:tgtEl>
                  </p:cond>
                </p:stCondLst>
                <p:endSync evt="end" delay="0">
                  <p:rtn val="all"/>
                </p:endSync>
                <p:childTnLst>
                  <p:par>
                    <p:cTn id="75" fill="hold">
                      <p:stCondLst>
                        <p:cond delay="0"/>
                      </p:stCondLst>
                      <p:childTnLst>
                        <p:par>
                          <p:cTn id="76" fill="hold">
                            <p:stCondLst>
                              <p:cond delay="0"/>
                            </p:stCondLst>
                            <p:childTnLst>
                              <p:par>
                                <p:cTn id="77" presetID="0" presetClass="path" presetSubtype="0" accel="50000" decel="50000" fill="hold" grpId="1" nodeType="clickEffect">
                                  <p:stCondLst>
                                    <p:cond delay="0"/>
                                  </p:stCondLst>
                                  <p:childTnLst>
                                    <p:animMotion origin="layout" path="M -0.00729 -0.00417 L -0.00729 -0.00417 L 0.12465 -0.00556 C 0.14323 -0.00579 0.13316 -0.00672 0.14635 -0.00811 C 0.15173 -0.00857 0.15712 -0.00903 0.1625 -0.00926 C 0.20139 -0.01111 0.1875 -0.00973 0.21805 -0.01181 C 0.26632 -0.01528 0.20503 -0.01111 0.24253 -0.01436 C 0.24896 -0.01482 0.25521 -0.01505 0.26146 -0.01551 C 0.26476 -0.01644 0.26684 -0.0169 0.26996 -0.01806 C 0.27101 -0.01852 0.27187 -0.01922 0.27274 -0.01945 C 0.28003 -0.02014 0.28732 -0.02014 0.29444 -0.02061 C 0.29739 -0.02107 0.30017 -0.0213 0.30295 -0.02176 C 0.30555 -0.02246 0.31371 -0.025 0.31528 -0.0257 L 0.32101 -0.02801 L 0.32101 -0.02801 " pathEditMode="relative" ptsTypes="AAAAAAAAAAAAAAA">
                                      <p:cBhvr>
                                        <p:cTn id="78" dur="2000" fill="hold"/>
                                        <p:tgtEl>
                                          <p:spTgt spid="18"/>
                                        </p:tgtEl>
                                        <p:attrNameLst>
                                          <p:attrName>ppt_x</p:attrName>
                                          <p:attrName>ppt_y</p:attrName>
                                        </p:attrNameLst>
                                      </p:cBhvr>
                                    </p:animMotion>
                                  </p:childTnLst>
                                </p:cTn>
                              </p:par>
                            </p:childTnLst>
                          </p:cTn>
                        </p:par>
                      </p:childTnLst>
                    </p:cTn>
                  </p:par>
                </p:childTnLst>
              </p:cTn>
              <p:nextCondLst>
                <p:cond evt="onClick" delay="0">
                  <p:tgtEl>
                    <p:spTgt spid="18"/>
                  </p:tgtEl>
                </p:cond>
              </p:nextCondLst>
            </p:seq>
          </p:childTnLst>
        </p:cTn>
      </p:par>
    </p:tnLst>
    <p:bldLst>
      <p:bldP spid="4" grpId="0"/>
      <p:bldP spid="20" grpId="0" animBg="1"/>
      <p:bldP spid="23" grpId="0" animBg="1"/>
      <p:bldP spid="18" grpId="0" animBg="1"/>
      <p:bldP spid="18" grpId="1" animBg="1"/>
      <p:bldP spid="19" grpId="0" animBg="1"/>
      <p:bldP spid="19" grpId="1" animBg="1"/>
      <p:bldP spid="21" grpId="0" animBg="1"/>
      <p:bldP spid="21" grpId="1" animBg="1"/>
      <p:bldP spid="24" grpId="0" animBg="1"/>
      <p:bldP spid="24" grpId="1" animBg="1"/>
      <p:bldP spid="26" grpId="0" animBg="1"/>
      <p:bldP spid="26" grpId="1" animBg="1"/>
      <p:bldP spid="27" grpId="0" animBg="1"/>
      <p:bldP spid="27" grpId="1" animBg="1"/>
      <p:bldP spid="2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in Question"/>
          <p:cNvSpPr/>
          <p:nvPr/>
        </p:nvSpPr>
        <p:spPr>
          <a:xfrm>
            <a:off x="0" y="599546"/>
            <a:ext cx="9144000" cy="911755"/>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b="1" dirty="0"/>
              <a:t>How many sprinkles would the fourth child like on their ice cream? </a:t>
            </a:r>
          </a:p>
          <a:p>
            <a:pPr algn="ctr"/>
            <a:r>
              <a:rPr lang="en-GB" altLang="en-US" sz="2000" b="1" dirty="0"/>
              <a:t>Can you add the sprinkles to the ice cream?</a:t>
            </a:r>
            <a:endParaRPr lang="en-GB" sz="2000" b="1" dirty="0"/>
          </a:p>
        </p:txBody>
      </p:sp>
      <p:sp>
        <p:nvSpPr>
          <p:cNvPr id="4" name="Look at the Dice."/>
          <p:cNvSpPr/>
          <p:nvPr/>
        </p:nvSpPr>
        <p:spPr>
          <a:xfrm>
            <a:off x="1462716" y="5725698"/>
            <a:ext cx="5119238" cy="5053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How do you know how many sprinkles to put on the ice cream this time? Can you explain your answer?</a:t>
            </a:r>
          </a:p>
        </p:txBody>
      </p:sp>
      <p:pic>
        <p:nvPicPr>
          <p:cNvPr id="5" name="Mr. Cone"/>
          <p:cNvPicPr>
            <a:picLocks noChangeAspect="1"/>
          </p:cNvPicPr>
          <p:nvPr/>
        </p:nvPicPr>
        <p:blipFill rotWithShape="1">
          <a:blip r:embed="rId2" cstate="print">
            <a:extLst>
              <a:ext uri="{28A0092B-C50C-407E-A947-70E740481C1C}">
                <a14:useLocalDpi xmlns:a14="http://schemas.microsoft.com/office/drawing/2010/main" val="0"/>
              </a:ext>
            </a:extLst>
          </a:blip>
          <a:srcRect b="67565"/>
          <a:stretch/>
        </p:blipFill>
        <p:spPr>
          <a:xfrm>
            <a:off x="100348" y="5061024"/>
            <a:ext cx="1811190" cy="1685121"/>
          </a:xfrm>
          <a:prstGeom prst="ellipse">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3380" y="1789714"/>
            <a:ext cx="1533856" cy="3342254"/>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68416" y="3462562"/>
            <a:ext cx="1753322" cy="1443241"/>
          </a:xfrm>
          <a:prstGeom prst="rect">
            <a:avLst/>
          </a:prstGeom>
        </p:spPr>
      </p:pic>
      <p:sp>
        <p:nvSpPr>
          <p:cNvPr id="20" name="Rectangle: Rounded Corners 19"/>
          <p:cNvSpPr/>
          <p:nvPr/>
        </p:nvSpPr>
        <p:spPr>
          <a:xfrm>
            <a:off x="6465279" y="5661312"/>
            <a:ext cx="2003347" cy="601465"/>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Answer</a:t>
            </a:r>
          </a:p>
        </p:txBody>
      </p:sp>
      <p:sp>
        <p:nvSpPr>
          <p:cNvPr id="22" name="Look at the Dice."/>
          <p:cNvSpPr/>
          <p:nvPr/>
        </p:nvSpPr>
        <p:spPr>
          <a:xfrm>
            <a:off x="1462716" y="5489473"/>
            <a:ext cx="4535123" cy="2334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200" dirty="0">
                <a:solidFill>
                  <a:schemeClr val="tx1"/>
                </a:solidFill>
              </a:rPr>
              <a:t>Click Mr Cone for a question!</a:t>
            </a:r>
          </a:p>
        </p:txBody>
      </p:sp>
      <p:sp>
        <p:nvSpPr>
          <p:cNvPr id="23" name="Rectangle: Rounded Corners 22"/>
          <p:cNvSpPr/>
          <p:nvPr/>
        </p:nvSpPr>
        <p:spPr>
          <a:xfrm>
            <a:off x="6483605" y="1903928"/>
            <a:ext cx="2003347" cy="3364756"/>
          </a:xfrm>
          <a:prstGeom prst="roundRect">
            <a:avLst>
              <a:gd name="adj" fmla="val 8247"/>
            </a:avLst>
          </a:prstGeom>
          <a:solidFill>
            <a:srgbClr val="CB46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altLang="en-US" sz="2400" b="1" dirty="0">
                <a:solidFill>
                  <a:schemeClr val="bg1"/>
                </a:solidFill>
              </a:rPr>
              <a:t>He would like 5 sprinkles today.</a:t>
            </a:r>
            <a:endParaRPr lang="en-GB" sz="2400" b="1" dirty="0">
              <a:solidFill>
                <a:schemeClr val="bg1"/>
              </a:solidFill>
            </a:endParaRPr>
          </a:p>
        </p:txBody>
      </p:sp>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63866" y="3692473"/>
            <a:ext cx="1367880" cy="1368551"/>
          </a:xfrm>
          <a:prstGeom prst="rect">
            <a:avLst/>
          </a:prstGeom>
        </p:spPr>
      </p:pic>
      <p:sp>
        <p:nvSpPr>
          <p:cNvPr id="18" name="Blue"/>
          <p:cNvSpPr/>
          <p:nvPr/>
        </p:nvSpPr>
        <p:spPr>
          <a:xfrm>
            <a:off x="1832534" y="2581066"/>
            <a:ext cx="318887" cy="29683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Pink"/>
          <p:cNvSpPr/>
          <p:nvPr/>
        </p:nvSpPr>
        <p:spPr>
          <a:xfrm>
            <a:off x="2943792" y="2016428"/>
            <a:ext cx="318887" cy="296837"/>
          </a:xfrm>
          <a:prstGeom prst="ellipse">
            <a:avLst/>
          </a:prstGeom>
          <a:solidFill>
            <a:srgbClr val="E6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Green"/>
          <p:cNvSpPr/>
          <p:nvPr/>
        </p:nvSpPr>
        <p:spPr>
          <a:xfrm>
            <a:off x="2385634" y="2581066"/>
            <a:ext cx="318887" cy="296837"/>
          </a:xfrm>
          <a:prstGeom prst="ellipse">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Purple"/>
          <p:cNvSpPr/>
          <p:nvPr/>
        </p:nvSpPr>
        <p:spPr>
          <a:xfrm>
            <a:off x="2385635" y="2016429"/>
            <a:ext cx="318887" cy="296837"/>
          </a:xfrm>
          <a:prstGeom prst="ellipse">
            <a:avLst/>
          </a:prstGeom>
          <a:solidFill>
            <a:srgbClr val="A87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Yellow"/>
          <p:cNvSpPr/>
          <p:nvPr/>
        </p:nvSpPr>
        <p:spPr>
          <a:xfrm>
            <a:off x="1832534" y="2018980"/>
            <a:ext cx="318887" cy="296837"/>
          </a:xfrm>
          <a:prstGeom prst="ellipse">
            <a:avLst/>
          </a:prstGeom>
          <a:solidFill>
            <a:srgbClr val="E5C8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range"/>
          <p:cNvSpPr/>
          <p:nvPr/>
        </p:nvSpPr>
        <p:spPr>
          <a:xfrm>
            <a:off x="2938735" y="2588749"/>
            <a:ext cx="318887" cy="296837"/>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Look at the Dice."/>
          <p:cNvSpPr/>
          <p:nvPr/>
        </p:nvSpPr>
        <p:spPr>
          <a:xfrm>
            <a:off x="898337" y="3131957"/>
            <a:ext cx="4535123" cy="2334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200" dirty="0">
                <a:solidFill>
                  <a:schemeClr val="tx1"/>
                </a:solidFill>
              </a:rPr>
              <a:t>Click on a sprinkle to add it to the ice cream.</a:t>
            </a:r>
          </a:p>
        </p:txBody>
      </p:sp>
    </p:spTree>
    <p:extLst>
      <p:ext uri="{BB962C8B-B14F-4D97-AF65-F5344CB8AC3E}">
        <p14:creationId xmlns:p14="http://schemas.microsoft.com/office/powerpoint/2010/main" val="92908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par>
                                <p:cTn id="35" presetID="1"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5"/>
                    </p:tgtEl>
                  </p:cond>
                </p:stCondLst>
                <p:endSync evt="end" delay="0">
                  <p:rtn val="all"/>
                </p:endSync>
                <p:childTnLst>
                  <p:par>
                    <p:cTn id="38" fill="hold">
                      <p:stCondLst>
                        <p:cond delay="0"/>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left)">
                                      <p:cBhvr>
                                        <p:cTn id="42" dur="500"/>
                                        <p:tgtEl>
                                          <p:spTgt spid="4"/>
                                        </p:tgtEl>
                                      </p:cBhvr>
                                    </p:animEffect>
                                  </p:childTnLst>
                                </p:cTn>
                              </p:par>
                            </p:childTnLst>
                          </p:cTn>
                        </p:par>
                      </p:childTnLst>
                    </p:cTn>
                  </p:par>
                </p:childTnLst>
              </p:cTn>
              <p:nextCondLst>
                <p:cond evt="onClick" delay="0">
                  <p:tgtEl>
                    <p:spTgt spid="5"/>
                  </p:tgtEl>
                </p:cond>
              </p:nextCondLst>
            </p:seq>
            <p:seq concurrent="1" nextAc="seek">
              <p:cTn id="43" restart="whenNotActive" fill="hold" evtFilter="cancelBubble" nodeType="interactiveSeq">
                <p:stCondLst>
                  <p:cond evt="onClick" delay="0">
                    <p:tgtEl>
                      <p:spTgt spid="20"/>
                    </p:tgtEl>
                  </p:cond>
                </p:stCondLst>
                <p:endSync evt="end" delay="0">
                  <p:rtn val="all"/>
                </p:endSync>
                <p:childTnLst>
                  <p:par>
                    <p:cTn id="44" fill="hold">
                      <p:stCondLst>
                        <p:cond delay="0"/>
                      </p:stCondLst>
                      <p:childTnLst>
                        <p:par>
                          <p:cTn id="45" fill="hold">
                            <p:stCondLst>
                              <p:cond delay="0"/>
                            </p:stCondLst>
                            <p:childTnLst>
                              <p:par>
                                <p:cTn id="46" presetID="22" presetClass="entr" presetSubtype="4"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down)">
                                      <p:cBhvr>
                                        <p:cTn id="48" dur="500"/>
                                        <p:tgtEl>
                                          <p:spTgt spid="23"/>
                                        </p:tgtEl>
                                      </p:cBhvr>
                                    </p:animEffect>
                                  </p:childTnLst>
                                </p:cTn>
                              </p:par>
                            </p:childTnLst>
                          </p:cTn>
                        </p:par>
                      </p:childTnLst>
                    </p:cTn>
                  </p:par>
                </p:childTnLst>
              </p:cTn>
              <p:nextCondLst>
                <p:cond evt="onClick" delay="0">
                  <p:tgtEl>
                    <p:spTgt spid="20"/>
                  </p:tgtEl>
                </p:cond>
              </p:nextCondLst>
            </p:seq>
            <p:seq concurrent="1" nextAc="seek">
              <p:cTn id="49" restart="whenNotActive" fill="hold" evtFilter="cancelBubble" nodeType="interactiveSeq">
                <p:stCondLst>
                  <p:cond evt="onClick" delay="0">
                    <p:tgtEl>
                      <p:spTgt spid="19"/>
                    </p:tgtEl>
                  </p:cond>
                </p:stCondLst>
                <p:endSync evt="end" delay="0">
                  <p:rtn val="all"/>
                </p:endSync>
                <p:childTnLst>
                  <p:par>
                    <p:cTn id="50" fill="hold">
                      <p:stCondLst>
                        <p:cond delay="0"/>
                      </p:stCondLst>
                      <p:childTnLst>
                        <p:par>
                          <p:cTn id="51" fill="hold">
                            <p:stCondLst>
                              <p:cond delay="0"/>
                            </p:stCondLst>
                            <p:childTnLst>
                              <p:par>
                                <p:cTn id="52" presetID="0" presetClass="path" presetSubtype="0" accel="50000" decel="50000" fill="hold" grpId="1" nodeType="clickEffect">
                                  <p:stCondLst>
                                    <p:cond delay="0"/>
                                  </p:stCondLst>
                                  <p:childTnLst>
                                    <p:animMotion origin="layout" path="M -0.00157 -0.00347 L -0.00157 -0.00347 L 0.05503 -0.00232 C 0.05711 -0.00232 0.05937 -0.00116 0.06163 -0.00116 C 0.07066 -0.00046 0.07986 -0.00023 0.08889 0.00023 C 0.0927 0.00069 0.09652 0.00093 0.10034 0.00139 C 0.10156 0.00162 0.10277 0.00255 0.10399 0.00278 C 0.11041 0.00347 0.11666 0.00347 0.12291 0.00393 C 0.12604 0.0044 0.12916 0.00463 0.13229 0.00532 C 0.13368 0.00555 0.13489 0.00625 0.13611 0.00648 C 0.13871 0.00694 0.14114 0.00741 0.14375 0.00764 C 0.14965 0.01042 0.14548 0.0088 0.1559 0.01157 C 0.15746 0.01204 0.15902 0.0125 0.16076 0.01273 L 0.171 0.01412 C 0.17291 0.01481 0.17482 0.01597 0.17673 0.01643 C 0.17882 0.01713 0.18125 0.01713 0.18333 0.01782 C 0.18472 0.01829 0.18576 0.01968 0.18715 0.02037 C 0.18836 0.02083 0.18958 0.0213 0.19097 0.02153 C 0.20399 0.02546 0.18472 0.01921 0.20312 0.02523 C 0.20434 0.02569 0.20573 0.02593 0.20694 0.02662 C 0.20937 0.02824 0.2118 0.03079 0.21441 0.03171 L 0.22204 0.03426 C 0.22326 0.03449 0.22465 0.03495 0.22586 0.03542 C 0.23264 0.03843 0.22413 0.03472 0.23246 0.03796 C 0.23333 0.03819 0.2342 0.03889 0.23524 0.03912 C 0.2375 0.03981 0.23958 0.04005 0.24184 0.04051 C 0.24861 0.04352 0.2401 0.03981 0.24843 0.04305 C 0.2552 0.0456 0.24635 0.04282 0.25607 0.04537 C 0.25694 0.0463 0.25781 0.04745 0.25885 0.04792 C 0.26059 0.04884 0.26267 0.04884 0.26458 0.0493 C 0.26614 0.04954 0.2677 0.05023 0.26927 0.05046 C 0.27135 0.05093 0.27361 0.05116 0.27586 0.05185 C 0.27743 0.05208 0.27899 0.05278 0.28055 0.05301 C 0.28402 0.0537 0.2875 0.05393 0.29097 0.05417 C 0.29184 0.05463 0.29288 0.05486 0.29375 0.05555 C 0.29583 0.05694 0.29722 0.05972 0.29948 0.06065 C 0.3026 0.06204 0.30225 0.06042 0.30225 0.06319 L 0.30329 0.06319 " pathEditMode="relative" ptsTypes="AAAAAAAAAAAAAAAAAAAAAAAAAAAAAAAAAAAAAA">
                                      <p:cBhvr>
                                        <p:cTn id="53" dur="2000" fill="hold"/>
                                        <p:tgtEl>
                                          <p:spTgt spid="19"/>
                                        </p:tgtEl>
                                        <p:attrNameLst>
                                          <p:attrName>ppt_x</p:attrName>
                                          <p:attrName>ppt_y</p:attrName>
                                        </p:attrNameLst>
                                      </p:cBhvr>
                                    </p:animMotion>
                                  </p:childTnLst>
                                </p:cTn>
                              </p:par>
                            </p:childTnLst>
                          </p:cTn>
                        </p:par>
                      </p:childTnLst>
                    </p:cTn>
                  </p:par>
                </p:childTnLst>
              </p:cTn>
              <p:nextCondLst>
                <p:cond evt="onClick" delay="0">
                  <p:tgtEl>
                    <p:spTgt spid="19"/>
                  </p:tgtEl>
                </p:cond>
              </p:nextCondLst>
            </p:seq>
            <p:seq concurrent="1" nextAc="seek">
              <p:cTn id="54" restart="whenNotActive" fill="hold" evtFilter="cancelBubble" nodeType="interactiveSeq">
                <p:stCondLst>
                  <p:cond evt="onClick" delay="0">
                    <p:tgtEl>
                      <p:spTgt spid="27"/>
                    </p:tgtEl>
                  </p:cond>
                </p:stCondLst>
                <p:endSync evt="end" delay="0">
                  <p:rtn val="all"/>
                </p:endSync>
                <p:childTnLst>
                  <p:par>
                    <p:cTn id="55" fill="hold">
                      <p:stCondLst>
                        <p:cond delay="0"/>
                      </p:stCondLst>
                      <p:childTnLst>
                        <p:par>
                          <p:cTn id="56" fill="hold">
                            <p:stCondLst>
                              <p:cond delay="0"/>
                            </p:stCondLst>
                            <p:childTnLst>
                              <p:par>
                                <p:cTn id="57" presetID="0" presetClass="path" presetSubtype="0" accel="50000" decel="50000" fill="hold" grpId="1" nodeType="clickEffect">
                                  <p:stCondLst>
                                    <p:cond delay="0"/>
                                  </p:stCondLst>
                                  <p:childTnLst>
                                    <p:animMotion origin="layout" path="M 0.00277 -0.00023 L 0.00277 -0.00023 C 0.00642 -0.00162 0.01024 -0.00301 0.01406 -0.00416 C 0.01614 -0.00463 0.0184 -0.00463 0.02066 -0.00532 C 0.02326 -0.00625 0.02552 -0.0081 0.02812 -0.00926 C 0.0309 -0.01018 0.03385 -0.01041 0.03663 -0.01157 C 0.04305 -0.01435 0.04913 -0.01805 0.05555 -0.0206 L 0.07621 -0.02801 C 0.09236 -0.03402 0.07899 -0.02986 0.09427 -0.03426 C 0.09739 -0.03634 0.10034 -0.03888 0.10364 -0.04074 C 0.10607 -0.04189 0.10868 -0.04213 0.11111 -0.04305 C 0.11406 -0.04421 0.11684 -0.0456 0.11961 -0.04699 C 0.12187 -0.04814 0.12395 -0.04953 0.12621 -0.05069 C 0.13298 -0.05439 0.14878 -0.06157 0.1526 -0.06319 C 0.15555 -0.06458 0.15816 -0.0662 0.16111 -0.06713 C 0.1802 -0.07222 0.1618 -0.06643 0.17812 -0.07338 C 0.19305 -0.07963 0.17916 -0.07314 0.19131 -0.07708 C 0.19965 -0.07986 0.19427 -0.0787 0.20069 -0.08217 C 0.20555 -0.08472 0.20625 -0.08402 0.21024 -0.08726 C 0.21145 -0.08842 0.21267 -0.08981 0.21406 -0.09097 C 0.21597 -0.09282 0.21822 -0.0949 0.22066 -0.09606 C 0.22187 -0.09652 0.22309 -0.09699 0.2243 -0.09722 C 0.22569 -0.09814 0.22673 -0.09907 0.22812 -0.09976 C 0.2309 -0.10115 0.23454 -0.10277 0.2375 -0.1037 C 0.24062 -0.10439 0.24704 -0.10601 0.24704 -0.10601 C 0.24791 -0.10694 0.24878 -0.1081 0.24982 -0.10856 C 0.25104 -0.10926 0.25243 -0.10949 0.25364 -0.10995 C 0.26024 -0.1125 0.25173 -0.11018 0.26302 -0.1125 C 0.26736 -0.11435 0.26493 -0.11365 0.27066 -0.11365 L 0.27066 -0.11365 " pathEditMode="relative" ptsTypes="AAAAAAAAAAAAAAAAAAAAAAAAAAAAAA">
                                      <p:cBhvr>
                                        <p:cTn id="58" dur="2000" fill="hold"/>
                                        <p:tgtEl>
                                          <p:spTgt spid="27"/>
                                        </p:tgtEl>
                                        <p:attrNameLst>
                                          <p:attrName>ppt_x</p:attrName>
                                          <p:attrName>ppt_y</p:attrName>
                                        </p:attrNameLst>
                                      </p:cBhvr>
                                    </p:animMotion>
                                  </p:childTnLst>
                                </p:cTn>
                              </p:par>
                            </p:childTnLst>
                          </p:cTn>
                        </p:par>
                      </p:childTnLst>
                    </p:cTn>
                  </p:par>
                </p:childTnLst>
              </p:cTn>
              <p:nextCondLst>
                <p:cond evt="onClick" delay="0">
                  <p:tgtEl>
                    <p:spTgt spid="27"/>
                  </p:tgtEl>
                </p:cond>
              </p:nextCondLst>
            </p:seq>
            <p:seq concurrent="1" nextAc="seek">
              <p:cTn id="59" restart="whenNotActive" fill="hold" evtFilter="cancelBubble" nodeType="interactiveSeq">
                <p:stCondLst>
                  <p:cond evt="onClick" delay="0">
                    <p:tgtEl>
                      <p:spTgt spid="24"/>
                    </p:tgtEl>
                  </p:cond>
                </p:stCondLst>
                <p:endSync evt="end" delay="0">
                  <p:rtn val="all"/>
                </p:endSync>
                <p:childTnLst>
                  <p:par>
                    <p:cTn id="60" fill="hold">
                      <p:stCondLst>
                        <p:cond delay="0"/>
                      </p:stCondLst>
                      <p:childTnLst>
                        <p:par>
                          <p:cTn id="61" fill="hold">
                            <p:stCondLst>
                              <p:cond delay="0"/>
                            </p:stCondLst>
                            <p:childTnLst>
                              <p:par>
                                <p:cTn id="62" presetID="0" presetClass="path" presetSubtype="0" accel="50000" decel="50000" fill="hold" grpId="1" nodeType="clickEffect">
                                  <p:stCondLst>
                                    <p:cond delay="0"/>
                                  </p:stCondLst>
                                  <p:childTnLst>
                                    <p:animMotion origin="layout" path="M 0.00191 -0.00232 L 0.00191 -0.00232 C 0.00625 -0.0007 0.01059 0.00069 0.0151 0.00255 C 0.02135 0.00532 0.02726 0.01018 0.03385 0.01134 L 0.04705 0.01389 C 0.05243 0.01481 0.05781 0.01551 0.06319 0.01643 C 0.06858 0.01759 0.07378 0.01944 0.07917 0.02014 C 0.08542 0.02106 0.09184 0.02106 0.09809 0.02153 C 0.10469 0.02268 0.11128 0.0243 0.11788 0.02523 C 0.12326 0.02593 0.12864 0.02569 0.13385 0.02662 C 0.13958 0.02731 0.14514 0.0294 0.15087 0.03032 C 0.15851 0.03171 0.18003 0.03264 0.18489 0.03287 C 0.18767 0.03333 0.19045 0.0338 0.1934 0.03403 C 0.22448 0.0368 0.23628 0.03495 0.27552 0.03403 L 0.28767 0.03287 L 0.30851 0.03032 C 0.31007 0.0294 0.31163 0.02847 0.31319 0.02778 C 0.31441 0.02731 0.3158 0.02708 0.31701 0.02662 C 0.31823 0.02593 0.31944 0.02477 0.32066 0.02407 C 0.32257 0.02315 0.32448 0.02245 0.32639 0.02153 C 0.32726 0.02106 0.3283 0.02037 0.32917 0.02014 C 0.34844 0.01898 0.34184 0.01898 0.34913 0.01898 L 0.34913 0.01898 " pathEditMode="relative" ptsTypes="AAAAAAAAAAAAAAAAAAAAAAA">
                                      <p:cBhvr>
                                        <p:cTn id="63" dur="2000" fill="hold"/>
                                        <p:tgtEl>
                                          <p:spTgt spid="24"/>
                                        </p:tgtEl>
                                        <p:attrNameLst>
                                          <p:attrName>ppt_x</p:attrName>
                                          <p:attrName>ppt_y</p:attrName>
                                        </p:attrNameLst>
                                      </p:cBhvr>
                                    </p:animMotion>
                                  </p:childTnLst>
                                </p:cTn>
                              </p:par>
                            </p:childTnLst>
                          </p:cTn>
                        </p:par>
                      </p:childTnLst>
                    </p:cTn>
                  </p:par>
                </p:childTnLst>
              </p:cTn>
              <p:nextCondLst>
                <p:cond evt="onClick" delay="0">
                  <p:tgtEl>
                    <p:spTgt spid="24"/>
                  </p:tgtEl>
                </p:cond>
              </p:nextCondLst>
            </p:seq>
            <p:seq concurrent="1" nextAc="seek">
              <p:cTn id="64" restart="whenNotActive" fill="hold" evtFilter="cancelBubble" nodeType="interactiveSeq">
                <p:stCondLst>
                  <p:cond evt="onClick" delay="0">
                    <p:tgtEl>
                      <p:spTgt spid="21"/>
                    </p:tgtEl>
                  </p:cond>
                </p:stCondLst>
                <p:endSync evt="end" delay="0">
                  <p:rtn val="all"/>
                </p:endSync>
                <p:childTnLst>
                  <p:par>
                    <p:cTn id="65" fill="hold">
                      <p:stCondLst>
                        <p:cond delay="0"/>
                      </p:stCondLst>
                      <p:childTnLst>
                        <p:par>
                          <p:cTn id="66" fill="hold">
                            <p:stCondLst>
                              <p:cond delay="0"/>
                            </p:stCondLst>
                            <p:childTnLst>
                              <p:par>
                                <p:cTn id="67" presetID="0" presetClass="path" presetSubtype="0" accel="50000" decel="50000" fill="hold" grpId="1" nodeType="clickEffect">
                                  <p:stCondLst>
                                    <p:cond delay="0"/>
                                  </p:stCondLst>
                                  <p:childTnLst>
                                    <p:animMotion origin="layout" path="M 0.00469 0.00463 L 0.00469 0.00463 L 0.03385 0.00208 L 0.11302 0.00069 C 0.12274 0.00023 0.13264 -0.00047 0.14236 -0.00047 L 0.30746 0.00069 L 0.30746 0.00069 " pathEditMode="relative" ptsTypes="AAAAAAA">
                                      <p:cBhvr>
                                        <p:cTn id="68" dur="2000" fill="hold"/>
                                        <p:tgtEl>
                                          <p:spTgt spid="21"/>
                                        </p:tgtEl>
                                        <p:attrNameLst>
                                          <p:attrName>ppt_x</p:attrName>
                                          <p:attrName>ppt_y</p:attrName>
                                        </p:attrNameLst>
                                      </p:cBhvr>
                                    </p:animMotion>
                                  </p:childTnLst>
                                </p:cTn>
                              </p:par>
                            </p:childTnLst>
                          </p:cTn>
                        </p:par>
                      </p:childTnLst>
                    </p:cTn>
                  </p:par>
                </p:childTnLst>
              </p:cTn>
              <p:nextCondLst>
                <p:cond evt="onClick" delay="0">
                  <p:tgtEl>
                    <p:spTgt spid="21"/>
                  </p:tgtEl>
                </p:cond>
              </p:nextCondLst>
            </p:seq>
            <p:seq concurrent="1" nextAc="seek">
              <p:cTn id="69" restart="whenNotActive" fill="hold" evtFilter="cancelBubble" nodeType="interactiveSeq">
                <p:stCondLst>
                  <p:cond evt="onClick" delay="0">
                    <p:tgtEl>
                      <p:spTgt spid="26"/>
                    </p:tgtEl>
                  </p:cond>
                </p:stCondLst>
                <p:endSync evt="end" delay="0">
                  <p:rtn val="all"/>
                </p:endSync>
                <p:childTnLst>
                  <p:par>
                    <p:cTn id="70" fill="hold">
                      <p:stCondLst>
                        <p:cond delay="0"/>
                      </p:stCondLst>
                      <p:childTnLst>
                        <p:par>
                          <p:cTn id="71" fill="hold">
                            <p:stCondLst>
                              <p:cond delay="0"/>
                            </p:stCondLst>
                            <p:childTnLst>
                              <p:par>
                                <p:cTn id="72" presetID="0" presetClass="path" presetSubtype="0" accel="50000" decel="50000" fill="hold" grpId="1" nodeType="clickEffect">
                                  <p:stCondLst>
                                    <p:cond delay="0"/>
                                  </p:stCondLst>
                                  <p:childTnLst>
                                    <p:animMotion origin="layout" path="M -0.00452 0.00093 L -0.00452 0.00093 C 0.05 -0.00301 -0.01163 0.00093 0.11337 0.00093 L 0.25208 -0.00046 C 0.25451 -0.00092 0.25712 -0.00139 0.25955 -0.00162 C 0.27951 -0.00416 0.29392 -0.00347 0.31614 -0.00416 C 0.32864 -0.00694 0.31996 -0.00555 0.34271 -0.00555 L 0.34271 -0.00555 " pathEditMode="relative" ptsTypes="AAAAAAAA">
                                      <p:cBhvr>
                                        <p:cTn id="73" dur="2000" fill="hold"/>
                                        <p:tgtEl>
                                          <p:spTgt spid="26"/>
                                        </p:tgtEl>
                                        <p:attrNameLst>
                                          <p:attrName>ppt_x</p:attrName>
                                          <p:attrName>ppt_y</p:attrName>
                                        </p:attrNameLst>
                                      </p:cBhvr>
                                    </p:animMotion>
                                  </p:childTnLst>
                                </p:cTn>
                              </p:par>
                            </p:childTnLst>
                          </p:cTn>
                        </p:par>
                      </p:childTnLst>
                    </p:cTn>
                  </p:par>
                </p:childTnLst>
              </p:cTn>
              <p:nextCondLst>
                <p:cond evt="onClick" delay="0">
                  <p:tgtEl>
                    <p:spTgt spid="26"/>
                  </p:tgtEl>
                </p:cond>
              </p:nextCondLst>
            </p:seq>
            <p:seq concurrent="1" nextAc="seek">
              <p:cTn id="74" restart="whenNotActive" fill="hold" evtFilter="cancelBubble" nodeType="interactiveSeq">
                <p:stCondLst>
                  <p:cond evt="onClick" delay="0">
                    <p:tgtEl>
                      <p:spTgt spid="18"/>
                    </p:tgtEl>
                  </p:cond>
                </p:stCondLst>
                <p:endSync evt="end" delay="0">
                  <p:rtn val="all"/>
                </p:endSync>
                <p:childTnLst>
                  <p:par>
                    <p:cTn id="75" fill="hold">
                      <p:stCondLst>
                        <p:cond delay="0"/>
                      </p:stCondLst>
                      <p:childTnLst>
                        <p:par>
                          <p:cTn id="76" fill="hold">
                            <p:stCondLst>
                              <p:cond delay="0"/>
                            </p:stCondLst>
                            <p:childTnLst>
                              <p:par>
                                <p:cTn id="77" presetID="0" presetClass="path" presetSubtype="0" accel="50000" decel="50000" fill="hold" grpId="1" nodeType="clickEffect">
                                  <p:stCondLst>
                                    <p:cond delay="0"/>
                                  </p:stCondLst>
                                  <p:childTnLst>
                                    <p:animMotion origin="layout" path="M -0.00729 -0.00417 L -0.00729 -0.00417 L 0.12465 -0.00556 C 0.14323 -0.00579 0.13316 -0.00672 0.14635 -0.00811 C 0.15173 -0.00857 0.15712 -0.00903 0.1625 -0.00926 C 0.20139 -0.01111 0.1875 -0.00973 0.21805 -0.01181 C 0.26632 -0.01528 0.20503 -0.01111 0.24253 -0.01436 C 0.24896 -0.01482 0.25521 -0.01505 0.26146 -0.01551 C 0.26476 -0.01644 0.26684 -0.0169 0.26996 -0.01806 C 0.27101 -0.01852 0.27187 -0.01922 0.27274 -0.01945 C 0.28003 -0.02014 0.28732 -0.02014 0.29444 -0.02061 C 0.29739 -0.02107 0.30017 -0.0213 0.30295 -0.02176 C 0.30555 -0.02246 0.31371 -0.025 0.31528 -0.0257 L 0.32101 -0.02801 L 0.32101 -0.02801 " pathEditMode="relative" ptsTypes="AAAAAAAAAAAAAAA">
                                      <p:cBhvr>
                                        <p:cTn id="78" dur="2000" fill="hold"/>
                                        <p:tgtEl>
                                          <p:spTgt spid="18"/>
                                        </p:tgtEl>
                                        <p:attrNameLst>
                                          <p:attrName>ppt_x</p:attrName>
                                          <p:attrName>ppt_y</p:attrName>
                                        </p:attrNameLst>
                                      </p:cBhvr>
                                    </p:animMotion>
                                  </p:childTnLst>
                                </p:cTn>
                              </p:par>
                            </p:childTnLst>
                          </p:cTn>
                        </p:par>
                      </p:childTnLst>
                    </p:cTn>
                  </p:par>
                </p:childTnLst>
              </p:cTn>
              <p:nextCondLst>
                <p:cond evt="onClick" delay="0">
                  <p:tgtEl>
                    <p:spTgt spid="18"/>
                  </p:tgtEl>
                </p:cond>
              </p:nextCondLst>
            </p:seq>
          </p:childTnLst>
        </p:cTn>
      </p:par>
    </p:tnLst>
    <p:bldLst>
      <p:bldP spid="4" grpId="0"/>
      <p:bldP spid="20" grpId="0" animBg="1"/>
      <p:bldP spid="23" grpId="0" animBg="1"/>
      <p:bldP spid="18" grpId="0" animBg="1"/>
      <p:bldP spid="18" grpId="1" animBg="1"/>
      <p:bldP spid="19" grpId="0" animBg="1"/>
      <p:bldP spid="19" grpId="1" animBg="1"/>
      <p:bldP spid="21" grpId="0" animBg="1"/>
      <p:bldP spid="21" grpId="1" animBg="1"/>
      <p:bldP spid="24" grpId="0" animBg="1"/>
      <p:bldP spid="24" grpId="1" animBg="1"/>
      <p:bldP spid="26" grpId="0" animBg="1"/>
      <p:bldP spid="26" grpId="1" animBg="1"/>
      <p:bldP spid="27" grpId="0" animBg="1"/>
      <p:bldP spid="27" grpId="1" animBg="1"/>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in Question"/>
          <p:cNvSpPr/>
          <p:nvPr/>
        </p:nvSpPr>
        <p:spPr>
          <a:xfrm>
            <a:off x="0" y="599546"/>
            <a:ext cx="9144000" cy="911755"/>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b="1" dirty="0"/>
              <a:t>How many sprinkles would the next child like on her ice cream? </a:t>
            </a:r>
          </a:p>
          <a:p>
            <a:pPr algn="ctr"/>
            <a:r>
              <a:rPr lang="en-GB" altLang="en-US" sz="2000" b="1" dirty="0"/>
              <a:t>Can you add the sprinkles to the ice cream?</a:t>
            </a:r>
            <a:endParaRPr lang="en-GB" sz="2000" b="1" dirty="0"/>
          </a:p>
        </p:txBody>
      </p:sp>
      <p:sp>
        <p:nvSpPr>
          <p:cNvPr id="4" name="Look at the Dice."/>
          <p:cNvSpPr/>
          <p:nvPr/>
        </p:nvSpPr>
        <p:spPr>
          <a:xfrm>
            <a:off x="1462716" y="5725698"/>
            <a:ext cx="5119238" cy="5053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The total was 5 last time, so it must be 5 every time. Is that true or false?</a:t>
            </a:r>
          </a:p>
        </p:txBody>
      </p:sp>
      <p:pic>
        <p:nvPicPr>
          <p:cNvPr id="5" name="Mr. Cone"/>
          <p:cNvPicPr>
            <a:picLocks noChangeAspect="1"/>
          </p:cNvPicPr>
          <p:nvPr/>
        </p:nvPicPr>
        <p:blipFill rotWithShape="1">
          <a:blip r:embed="rId2" cstate="print">
            <a:extLst>
              <a:ext uri="{28A0092B-C50C-407E-A947-70E740481C1C}">
                <a14:useLocalDpi xmlns:a14="http://schemas.microsoft.com/office/drawing/2010/main" val="0"/>
              </a:ext>
            </a:extLst>
          </a:blip>
          <a:srcRect b="67565"/>
          <a:stretch/>
        </p:blipFill>
        <p:spPr>
          <a:xfrm>
            <a:off x="100348" y="5061024"/>
            <a:ext cx="1811190" cy="1685121"/>
          </a:xfrm>
          <a:prstGeom prst="ellipse">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3380" y="1789714"/>
            <a:ext cx="1533856" cy="3342254"/>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68416" y="3462562"/>
            <a:ext cx="1753322" cy="1443241"/>
          </a:xfrm>
          <a:prstGeom prst="rect">
            <a:avLst/>
          </a:prstGeom>
        </p:spPr>
      </p:pic>
      <p:sp>
        <p:nvSpPr>
          <p:cNvPr id="20" name="Rectangle: Rounded Corners 19"/>
          <p:cNvSpPr/>
          <p:nvPr/>
        </p:nvSpPr>
        <p:spPr>
          <a:xfrm>
            <a:off x="6465279" y="5661312"/>
            <a:ext cx="2003347" cy="601465"/>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Answer</a:t>
            </a:r>
          </a:p>
        </p:txBody>
      </p:sp>
      <p:sp>
        <p:nvSpPr>
          <p:cNvPr id="22" name="Look at the Dice."/>
          <p:cNvSpPr/>
          <p:nvPr/>
        </p:nvSpPr>
        <p:spPr>
          <a:xfrm>
            <a:off x="1462716" y="5489473"/>
            <a:ext cx="4535123" cy="2334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200" dirty="0">
                <a:solidFill>
                  <a:schemeClr val="tx1"/>
                </a:solidFill>
              </a:rPr>
              <a:t>Click Mr Cone for a question!</a:t>
            </a:r>
          </a:p>
        </p:txBody>
      </p:sp>
      <p:sp>
        <p:nvSpPr>
          <p:cNvPr id="23" name="Rectangle: Rounded Corners 22"/>
          <p:cNvSpPr/>
          <p:nvPr/>
        </p:nvSpPr>
        <p:spPr>
          <a:xfrm>
            <a:off x="6483605" y="1903928"/>
            <a:ext cx="2003347" cy="3364756"/>
          </a:xfrm>
          <a:prstGeom prst="roundRect">
            <a:avLst>
              <a:gd name="adj" fmla="val 8247"/>
            </a:avLst>
          </a:prstGeom>
          <a:solidFill>
            <a:srgbClr val="CB46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altLang="en-US" sz="2400" b="1" dirty="0">
                <a:solidFill>
                  <a:schemeClr val="bg1"/>
                </a:solidFill>
              </a:rPr>
              <a:t>She would like 2 sprinkles today</a:t>
            </a:r>
            <a:r>
              <a:rPr lang="en-GB" altLang="en-US" sz="2400" dirty="0">
                <a:solidFill>
                  <a:schemeClr val="bg1"/>
                </a:solidFill>
              </a:rPr>
              <a:t>.</a:t>
            </a:r>
            <a:endParaRPr lang="en-GB" sz="2400" b="1" dirty="0">
              <a:solidFill>
                <a:schemeClr val="bg1"/>
              </a:solidFill>
            </a:endParaRPr>
          </a:p>
        </p:txBody>
      </p:sp>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01338" y="3692473"/>
            <a:ext cx="1367879" cy="1368551"/>
          </a:xfrm>
          <a:prstGeom prst="rect">
            <a:avLst/>
          </a:prstGeom>
        </p:spPr>
      </p:pic>
      <p:sp>
        <p:nvSpPr>
          <p:cNvPr id="18" name="Blue"/>
          <p:cNvSpPr/>
          <p:nvPr/>
        </p:nvSpPr>
        <p:spPr>
          <a:xfrm>
            <a:off x="1832534" y="2581066"/>
            <a:ext cx="318887" cy="29683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Pink"/>
          <p:cNvSpPr/>
          <p:nvPr/>
        </p:nvSpPr>
        <p:spPr>
          <a:xfrm>
            <a:off x="2943792" y="2016428"/>
            <a:ext cx="318887" cy="296837"/>
          </a:xfrm>
          <a:prstGeom prst="ellipse">
            <a:avLst/>
          </a:prstGeom>
          <a:solidFill>
            <a:srgbClr val="E6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Green"/>
          <p:cNvSpPr/>
          <p:nvPr/>
        </p:nvSpPr>
        <p:spPr>
          <a:xfrm>
            <a:off x="2385634" y="2581066"/>
            <a:ext cx="318887" cy="296837"/>
          </a:xfrm>
          <a:prstGeom prst="ellipse">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Purple"/>
          <p:cNvSpPr/>
          <p:nvPr/>
        </p:nvSpPr>
        <p:spPr>
          <a:xfrm>
            <a:off x="2385635" y="2016429"/>
            <a:ext cx="318887" cy="296837"/>
          </a:xfrm>
          <a:prstGeom prst="ellipse">
            <a:avLst/>
          </a:prstGeom>
          <a:solidFill>
            <a:srgbClr val="A87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Yellow"/>
          <p:cNvSpPr/>
          <p:nvPr/>
        </p:nvSpPr>
        <p:spPr>
          <a:xfrm>
            <a:off x="1832534" y="2018980"/>
            <a:ext cx="318887" cy="296837"/>
          </a:xfrm>
          <a:prstGeom prst="ellipse">
            <a:avLst/>
          </a:prstGeom>
          <a:solidFill>
            <a:srgbClr val="E5C8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range"/>
          <p:cNvSpPr/>
          <p:nvPr/>
        </p:nvSpPr>
        <p:spPr>
          <a:xfrm>
            <a:off x="2938735" y="2588749"/>
            <a:ext cx="318887" cy="296837"/>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Look at the Dice."/>
          <p:cNvSpPr/>
          <p:nvPr/>
        </p:nvSpPr>
        <p:spPr>
          <a:xfrm>
            <a:off x="898337" y="3131957"/>
            <a:ext cx="4535123" cy="2334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200" dirty="0">
                <a:solidFill>
                  <a:schemeClr val="tx1"/>
                </a:solidFill>
              </a:rPr>
              <a:t>Click on a sprinkle to add it to the ice cream.</a:t>
            </a:r>
          </a:p>
        </p:txBody>
      </p:sp>
    </p:spTree>
    <p:extLst>
      <p:ext uri="{BB962C8B-B14F-4D97-AF65-F5344CB8AC3E}">
        <p14:creationId xmlns:p14="http://schemas.microsoft.com/office/powerpoint/2010/main" val="2849143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par>
                                <p:cTn id="35" presetID="1"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5"/>
                    </p:tgtEl>
                  </p:cond>
                </p:stCondLst>
                <p:endSync evt="end" delay="0">
                  <p:rtn val="all"/>
                </p:endSync>
                <p:childTnLst>
                  <p:par>
                    <p:cTn id="38" fill="hold">
                      <p:stCondLst>
                        <p:cond delay="0"/>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left)">
                                      <p:cBhvr>
                                        <p:cTn id="42" dur="500"/>
                                        <p:tgtEl>
                                          <p:spTgt spid="4"/>
                                        </p:tgtEl>
                                      </p:cBhvr>
                                    </p:animEffect>
                                  </p:childTnLst>
                                </p:cTn>
                              </p:par>
                            </p:childTnLst>
                          </p:cTn>
                        </p:par>
                      </p:childTnLst>
                    </p:cTn>
                  </p:par>
                </p:childTnLst>
              </p:cTn>
              <p:nextCondLst>
                <p:cond evt="onClick" delay="0">
                  <p:tgtEl>
                    <p:spTgt spid="5"/>
                  </p:tgtEl>
                </p:cond>
              </p:nextCondLst>
            </p:seq>
            <p:seq concurrent="1" nextAc="seek">
              <p:cTn id="43" restart="whenNotActive" fill="hold" evtFilter="cancelBubble" nodeType="interactiveSeq">
                <p:stCondLst>
                  <p:cond evt="onClick" delay="0">
                    <p:tgtEl>
                      <p:spTgt spid="20"/>
                    </p:tgtEl>
                  </p:cond>
                </p:stCondLst>
                <p:endSync evt="end" delay="0">
                  <p:rtn val="all"/>
                </p:endSync>
                <p:childTnLst>
                  <p:par>
                    <p:cTn id="44" fill="hold">
                      <p:stCondLst>
                        <p:cond delay="0"/>
                      </p:stCondLst>
                      <p:childTnLst>
                        <p:par>
                          <p:cTn id="45" fill="hold">
                            <p:stCondLst>
                              <p:cond delay="0"/>
                            </p:stCondLst>
                            <p:childTnLst>
                              <p:par>
                                <p:cTn id="46" presetID="22" presetClass="entr" presetSubtype="4"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down)">
                                      <p:cBhvr>
                                        <p:cTn id="48" dur="500"/>
                                        <p:tgtEl>
                                          <p:spTgt spid="23"/>
                                        </p:tgtEl>
                                      </p:cBhvr>
                                    </p:animEffect>
                                  </p:childTnLst>
                                </p:cTn>
                              </p:par>
                            </p:childTnLst>
                          </p:cTn>
                        </p:par>
                      </p:childTnLst>
                    </p:cTn>
                  </p:par>
                </p:childTnLst>
              </p:cTn>
              <p:nextCondLst>
                <p:cond evt="onClick" delay="0">
                  <p:tgtEl>
                    <p:spTgt spid="20"/>
                  </p:tgtEl>
                </p:cond>
              </p:nextCondLst>
            </p:seq>
            <p:seq concurrent="1" nextAc="seek">
              <p:cTn id="49" restart="whenNotActive" fill="hold" evtFilter="cancelBubble" nodeType="interactiveSeq">
                <p:stCondLst>
                  <p:cond evt="onClick" delay="0">
                    <p:tgtEl>
                      <p:spTgt spid="19"/>
                    </p:tgtEl>
                  </p:cond>
                </p:stCondLst>
                <p:endSync evt="end" delay="0">
                  <p:rtn val="all"/>
                </p:endSync>
                <p:childTnLst>
                  <p:par>
                    <p:cTn id="50" fill="hold">
                      <p:stCondLst>
                        <p:cond delay="0"/>
                      </p:stCondLst>
                      <p:childTnLst>
                        <p:par>
                          <p:cTn id="51" fill="hold">
                            <p:stCondLst>
                              <p:cond delay="0"/>
                            </p:stCondLst>
                            <p:childTnLst>
                              <p:par>
                                <p:cTn id="52" presetID="0" presetClass="path" presetSubtype="0" accel="50000" decel="50000" fill="hold" grpId="1" nodeType="clickEffect">
                                  <p:stCondLst>
                                    <p:cond delay="0"/>
                                  </p:stCondLst>
                                  <p:childTnLst>
                                    <p:animMotion origin="layout" path="M -0.00157 -0.00347 L -0.00157 -0.00347 L 0.05503 -0.00232 C 0.05711 -0.00232 0.05937 -0.00116 0.06163 -0.00116 C 0.07066 -0.00046 0.07986 -0.00023 0.08889 0.00023 C 0.0927 0.00069 0.09652 0.00093 0.10034 0.00139 C 0.10156 0.00162 0.10277 0.00255 0.10399 0.00278 C 0.11041 0.00347 0.11666 0.00347 0.12291 0.00393 C 0.12604 0.0044 0.12916 0.00463 0.13229 0.00532 C 0.13368 0.00555 0.13489 0.00625 0.13611 0.00648 C 0.13871 0.00694 0.14114 0.00741 0.14375 0.00764 C 0.14965 0.01042 0.14548 0.0088 0.1559 0.01157 C 0.15746 0.01204 0.15902 0.0125 0.16076 0.01273 L 0.171 0.01412 C 0.17291 0.01481 0.17482 0.01597 0.17673 0.01643 C 0.17882 0.01713 0.18125 0.01713 0.18333 0.01782 C 0.18472 0.01829 0.18576 0.01968 0.18715 0.02037 C 0.18836 0.02083 0.18958 0.0213 0.19097 0.02153 C 0.20399 0.02546 0.18472 0.01921 0.20312 0.02523 C 0.20434 0.02569 0.20573 0.02593 0.20694 0.02662 C 0.20937 0.02824 0.2118 0.03079 0.21441 0.03171 L 0.22204 0.03426 C 0.22326 0.03449 0.22465 0.03495 0.22586 0.03542 C 0.23264 0.03843 0.22413 0.03472 0.23246 0.03796 C 0.23333 0.03819 0.2342 0.03889 0.23524 0.03912 C 0.2375 0.03981 0.23958 0.04005 0.24184 0.04051 C 0.24861 0.04352 0.2401 0.03981 0.24843 0.04305 C 0.2552 0.0456 0.24635 0.04282 0.25607 0.04537 C 0.25694 0.0463 0.25781 0.04745 0.25885 0.04792 C 0.26059 0.04884 0.26267 0.04884 0.26458 0.0493 C 0.26614 0.04954 0.2677 0.05023 0.26927 0.05046 C 0.27135 0.05093 0.27361 0.05116 0.27586 0.05185 C 0.27743 0.05208 0.27899 0.05278 0.28055 0.05301 C 0.28402 0.0537 0.2875 0.05393 0.29097 0.05417 C 0.29184 0.05463 0.29288 0.05486 0.29375 0.05555 C 0.29583 0.05694 0.29722 0.05972 0.29948 0.06065 C 0.3026 0.06204 0.30225 0.06042 0.30225 0.06319 L 0.30329 0.06319 " pathEditMode="relative" ptsTypes="AAAAAAAAAAAAAAAAAAAAAAAAAAAAAAAAAAAAAA">
                                      <p:cBhvr>
                                        <p:cTn id="53" dur="2000" fill="hold"/>
                                        <p:tgtEl>
                                          <p:spTgt spid="19"/>
                                        </p:tgtEl>
                                        <p:attrNameLst>
                                          <p:attrName>ppt_x</p:attrName>
                                          <p:attrName>ppt_y</p:attrName>
                                        </p:attrNameLst>
                                      </p:cBhvr>
                                    </p:animMotion>
                                  </p:childTnLst>
                                </p:cTn>
                              </p:par>
                            </p:childTnLst>
                          </p:cTn>
                        </p:par>
                      </p:childTnLst>
                    </p:cTn>
                  </p:par>
                </p:childTnLst>
              </p:cTn>
              <p:nextCondLst>
                <p:cond evt="onClick" delay="0">
                  <p:tgtEl>
                    <p:spTgt spid="19"/>
                  </p:tgtEl>
                </p:cond>
              </p:nextCondLst>
            </p:seq>
            <p:seq concurrent="1" nextAc="seek">
              <p:cTn id="54" restart="whenNotActive" fill="hold" evtFilter="cancelBubble" nodeType="interactiveSeq">
                <p:stCondLst>
                  <p:cond evt="onClick" delay="0">
                    <p:tgtEl>
                      <p:spTgt spid="27"/>
                    </p:tgtEl>
                  </p:cond>
                </p:stCondLst>
                <p:endSync evt="end" delay="0">
                  <p:rtn val="all"/>
                </p:endSync>
                <p:childTnLst>
                  <p:par>
                    <p:cTn id="55" fill="hold">
                      <p:stCondLst>
                        <p:cond delay="0"/>
                      </p:stCondLst>
                      <p:childTnLst>
                        <p:par>
                          <p:cTn id="56" fill="hold">
                            <p:stCondLst>
                              <p:cond delay="0"/>
                            </p:stCondLst>
                            <p:childTnLst>
                              <p:par>
                                <p:cTn id="57" presetID="0" presetClass="path" presetSubtype="0" accel="50000" decel="50000" fill="hold" grpId="1" nodeType="clickEffect">
                                  <p:stCondLst>
                                    <p:cond delay="0"/>
                                  </p:stCondLst>
                                  <p:childTnLst>
                                    <p:animMotion origin="layout" path="M 0.00277 -0.00023 L 0.00277 -0.00023 C 0.00642 -0.00162 0.01024 -0.00301 0.01406 -0.00416 C 0.01614 -0.00463 0.0184 -0.00463 0.02066 -0.00532 C 0.02326 -0.00625 0.02552 -0.0081 0.02812 -0.00926 C 0.0309 -0.01018 0.03385 -0.01041 0.03663 -0.01157 C 0.04305 -0.01435 0.04913 -0.01805 0.05555 -0.0206 L 0.07621 -0.02801 C 0.09236 -0.03402 0.07899 -0.02986 0.09427 -0.03426 C 0.09739 -0.03634 0.10034 -0.03888 0.10364 -0.04074 C 0.10607 -0.04189 0.10868 -0.04213 0.11111 -0.04305 C 0.11406 -0.04421 0.11684 -0.0456 0.11961 -0.04699 C 0.12187 -0.04814 0.12395 -0.04953 0.12621 -0.05069 C 0.13298 -0.05439 0.14878 -0.06157 0.1526 -0.06319 C 0.15555 -0.06458 0.15816 -0.0662 0.16111 -0.06713 C 0.1802 -0.07222 0.1618 -0.06643 0.17812 -0.07338 C 0.19305 -0.07963 0.17916 -0.07314 0.19131 -0.07708 C 0.19965 -0.07986 0.19427 -0.0787 0.20069 -0.08217 C 0.20555 -0.08472 0.20625 -0.08402 0.21024 -0.08726 C 0.21145 -0.08842 0.21267 -0.08981 0.21406 -0.09097 C 0.21597 -0.09282 0.21822 -0.0949 0.22066 -0.09606 C 0.22187 -0.09652 0.22309 -0.09699 0.2243 -0.09722 C 0.22569 -0.09814 0.22673 -0.09907 0.22812 -0.09976 C 0.2309 -0.10115 0.23454 -0.10277 0.2375 -0.1037 C 0.24062 -0.10439 0.24704 -0.10601 0.24704 -0.10601 C 0.24791 -0.10694 0.24878 -0.1081 0.24982 -0.10856 C 0.25104 -0.10926 0.25243 -0.10949 0.25364 -0.10995 C 0.26024 -0.1125 0.25173 -0.11018 0.26302 -0.1125 C 0.26736 -0.11435 0.26493 -0.11365 0.27066 -0.11365 L 0.27066 -0.11365 " pathEditMode="relative" ptsTypes="AAAAAAAAAAAAAAAAAAAAAAAAAAAAAA">
                                      <p:cBhvr>
                                        <p:cTn id="58" dur="2000" fill="hold"/>
                                        <p:tgtEl>
                                          <p:spTgt spid="27"/>
                                        </p:tgtEl>
                                        <p:attrNameLst>
                                          <p:attrName>ppt_x</p:attrName>
                                          <p:attrName>ppt_y</p:attrName>
                                        </p:attrNameLst>
                                      </p:cBhvr>
                                    </p:animMotion>
                                  </p:childTnLst>
                                </p:cTn>
                              </p:par>
                            </p:childTnLst>
                          </p:cTn>
                        </p:par>
                      </p:childTnLst>
                    </p:cTn>
                  </p:par>
                </p:childTnLst>
              </p:cTn>
              <p:nextCondLst>
                <p:cond evt="onClick" delay="0">
                  <p:tgtEl>
                    <p:spTgt spid="27"/>
                  </p:tgtEl>
                </p:cond>
              </p:nextCondLst>
            </p:seq>
            <p:seq concurrent="1" nextAc="seek">
              <p:cTn id="59" restart="whenNotActive" fill="hold" evtFilter="cancelBubble" nodeType="interactiveSeq">
                <p:stCondLst>
                  <p:cond evt="onClick" delay="0">
                    <p:tgtEl>
                      <p:spTgt spid="24"/>
                    </p:tgtEl>
                  </p:cond>
                </p:stCondLst>
                <p:endSync evt="end" delay="0">
                  <p:rtn val="all"/>
                </p:endSync>
                <p:childTnLst>
                  <p:par>
                    <p:cTn id="60" fill="hold">
                      <p:stCondLst>
                        <p:cond delay="0"/>
                      </p:stCondLst>
                      <p:childTnLst>
                        <p:par>
                          <p:cTn id="61" fill="hold">
                            <p:stCondLst>
                              <p:cond delay="0"/>
                            </p:stCondLst>
                            <p:childTnLst>
                              <p:par>
                                <p:cTn id="62" presetID="0" presetClass="path" presetSubtype="0" accel="50000" decel="50000" fill="hold" grpId="1" nodeType="clickEffect">
                                  <p:stCondLst>
                                    <p:cond delay="0"/>
                                  </p:stCondLst>
                                  <p:childTnLst>
                                    <p:animMotion origin="layout" path="M 0.00191 -0.00232 L 0.00191 -0.00232 C 0.00625 -0.0007 0.01059 0.00069 0.0151 0.00255 C 0.02135 0.00532 0.02726 0.01018 0.03385 0.01134 L 0.04705 0.01389 C 0.05243 0.01481 0.05781 0.01551 0.06319 0.01643 C 0.06858 0.01759 0.07378 0.01944 0.07917 0.02014 C 0.08542 0.02106 0.09184 0.02106 0.09809 0.02153 C 0.10469 0.02268 0.11128 0.0243 0.11788 0.02523 C 0.12326 0.02593 0.12864 0.02569 0.13385 0.02662 C 0.13958 0.02731 0.14514 0.0294 0.15087 0.03032 C 0.15851 0.03171 0.18003 0.03264 0.18489 0.03287 C 0.18767 0.03333 0.19045 0.0338 0.1934 0.03403 C 0.22448 0.0368 0.23628 0.03495 0.27552 0.03403 L 0.28767 0.03287 L 0.30851 0.03032 C 0.31007 0.0294 0.31163 0.02847 0.31319 0.02778 C 0.31441 0.02731 0.3158 0.02708 0.31701 0.02662 C 0.31823 0.02593 0.31944 0.02477 0.32066 0.02407 C 0.32257 0.02315 0.32448 0.02245 0.32639 0.02153 C 0.32726 0.02106 0.3283 0.02037 0.32917 0.02014 C 0.34844 0.01898 0.34184 0.01898 0.34913 0.01898 L 0.34913 0.01898 " pathEditMode="relative" ptsTypes="AAAAAAAAAAAAAAAAAAAAAAA">
                                      <p:cBhvr>
                                        <p:cTn id="63" dur="2000" fill="hold"/>
                                        <p:tgtEl>
                                          <p:spTgt spid="24"/>
                                        </p:tgtEl>
                                        <p:attrNameLst>
                                          <p:attrName>ppt_x</p:attrName>
                                          <p:attrName>ppt_y</p:attrName>
                                        </p:attrNameLst>
                                      </p:cBhvr>
                                    </p:animMotion>
                                  </p:childTnLst>
                                </p:cTn>
                              </p:par>
                            </p:childTnLst>
                          </p:cTn>
                        </p:par>
                      </p:childTnLst>
                    </p:cTn>
                  </p:par>
                </p:childTnLst>
              </p:cTn>
              <p:nextCondLst>
                <p:cond evt="onClick" delay="0">
                  <p:tgtEl>
                    <p:spTgt spid="24"/>
                  </p:tgtEl>
                </p:cond>
              </p:nextCondLst>
            </p:seq>
            <p:seq concurrent="1" nextAc="seek">
              <p:cTn id="64" restart="whenNotActive" fill="hold" evtFilter="cancelBubble" nodeType="interactiveSeq">
                <p:stCondLst>
                  <p:cond evt="onClick" delay="0">
                    <p:tgtEl>
                      <p:spTgt spid="21"/>
                    </p:tgtEl>
                  </p:cond>
                </p:stCondLst>
                <p:endSync evt="end" delay="0">
                  <p:rtn val="all"/>
                </p:endSync>
                <p:childTnLst>
                  <p:par>
                    <p:cTn id="65" fill="hold">
                      <p:stCondLst>
                        <p:cond delay="0"/>
                      </p:stCondLst>
                      <p:childTnLst>
                        <p:par>
                          <p:cTn id="66" fill="hold">
                            <p:stCondLst>
                              <p:cond delay="0"/>
                            </p:stCondLst>
                            <p:childTnLst>
                              <p:par>
                                <p:cTn id="67" presetID="0" presetClass="path" presetSubtype="0" accel="50000" decel="50000" fill="hold" grpId="1" nodeType="clickEffect">
                                  <p:stCondLst>
                                    <p:cond delay="0"/>
                                  </p:stCondLst>
                                  <p:childTnLst>
                                    <p:animMotion origin="layout" path="M 0.00469 0.00463 L 0.00469 0.00463 L 0.03385 0.00208 L 0.11302 0.00069 C 0.12274 0.00023 0.13264 -0.00047 0.14236 -0.00047 L 0.30746 0.00069 L 0.30746 0.00069 " pathEditMode="relative" ptsTypes="AAAAAAA">
                                      <p:cBhvr>
                                        <p:cTn id="68" dur="2000" fill="hold"/>
                                        <p:tgtEl>
                                          <p:spTgt spid="21"/>
                                        </p:tgtEl>
                                        <p:attrNameLst>
                                          <p:attrName>ppt_x</p:attrName>
                                          <p:attrName>ppt_y</p:attrName>
                                        </p:attrNameLst>
                                      </p:cBhvr>
                                    </p:animMotion>
                                  </p:childTnLst>
                                </p:cTn>
                              </p:par>
                            </p:childTnLst>
                          </p:cTn>
                        </p:par>
                      </p:childTnLst>
                    </p:cTn>
                  </p:par>
                </p:childTnLst>
              </p:cTn>
              <p:nextCondLst>
                <p:cond evt="onClick" delay="0">
                  <p:tgtEl>
                    <p:spTgt spid="21"/>
                  </p:tgtEl>
                </p:cond>
              </p:nextCondLst>
            </p:seq>
            <p:seq concurrent="1" nextAc="seek">
              <p:cTn id="69" restart="whenNotActive" fill="hold" evtFilter="cancelBubble" nodeType="interactiveSeq">
                <p:stCondLst>
                  <p:cond evt="onClick" delay="0">
                    <p:tgtEl>
                      <p:spTgt spid="26"/>
                    </p:tgtEl>
                  </p:cond>
                </p:stCondLst>
                <p:endSync evt="end" delay="0">
                  <p:rtn val="all"/>
                </p:endSync>
                <p:childTnLst>
                  <p:par>
                    <p:cTn id="70" fill="hold">
                      <p:stCondLst>
                        <p:cond delay="0"/>
                      </p:stCondLst>
                      <p:childTnLst>
                        <p:par>
                          <p:cTn id="71" fill="hold">
                            <p:stCondLst>
                              <p:cond delay="0"/>
                            </p:stCondLst>
                            <p:childTnLst>
                              <p:par>
                                <p:cTn id="72" presetID="0" presetClass="path" presetSubtype="0" accel="50000" decel="50000" fill="hold" grpId="1" nodeType="clickEffect">
                                  <p:stCondLst>
                                    <p:cond delay="0"/>
                                  </p:stCondLst>
                                  <p:childTnLst>
                                    <p:animMotion origin="layout" path="M -0.00452 0.00093 L -0.00452 0.00093 C 0.05 -0.00301 -0.01163 0.00093 0.11337 0.00093 L 0.25208 -0.00046 C 0.25451 -0.00092 0.25712 -0.00139 0.25955 -0.00162 C 0.27951 -0.00416 0.29392 -0.00347 0.31614 -0.00416 C 0.32864 -0.00694 0.31996 -0.00555 0.34271 -0.00555 L 0.34271 -0.00555 " pathEditMode="relative" ptsTypes="AAAAAAAA">
                                      <p:cBhvr>
                                        <p:cTn id="73" dur="2000" fill="hold"/>
                                        <p:tgtEl>
                                          <p:spTgt spid="26"/>
                                        </p:tgtEl>
                                        <p:attrNameLst>
                                          <p:attrName>ppt_x</p:attrName>
                                          <p:attrName>ppt_y</p:attrName>
                                        </p:attrNameLst>
                                      </p:cBhvr>
                                    </p:animMotion>
                                  </p:childTnLst>
                                </p:cTn>
                              </p:par>
                            </p:childTnLst>
                          </p:cTn>
                        </p:par>
                      </p:childTnLst>
                    </p:cTn>
                  </p:par>
                </p:childTnLst>
              </p:cTn>
              <p:nextCondLst>
                <p:cond evt="onClick" delay="0">
                  <p:tgtEl>
                    <p:spTgt spid="26"/>
                  </p:tgtEl>
                </p:cond>
              </p:nextCondLst>
            </p:seq>
            <p:seq concurrent="1" nextAc="seek">
              <p:cTn id="74" restart="whenNotActive" fill="hold" evtFilter="cancelBubble" nodeType="interactiveSeq">
                <p:stCondLst>
                  <p:cond evt="onClick" delay="0">
                    <p:tgtEl>
                      <p:spTgt spid="18"/>
                    </p:tgtEl>
                  </p:cond>
                </p:stCondLst>
                <p:endSync evt="end" delay="0">
                  <p:rtn val="all"/>
                </p:endSync>
                <p:childTnLst>
                  <p:par>
                    <p:cTn id="75" fill="hold">
                      <p:stCondLst>
                        <p:cond delay="0"/>
                      </p:stCondLst>
                      <p:childTnLst>
                        <p:par>
                          <p:cTn id="76" fill="hold">
                            <p:stCondLst>
                              <p:cond delay="0"/>
                            </p:stCondLst>
                            <p:childTnLst>
                              <p:par>
                                <p:cTn id="77" presetID="0" presetClass="path" presetSubtype="0" accel="50000" decel="50000" fill="hold" grpId="1" nodeType="clickEffect">
                                  <p:stCondLst>
                                    <p:cond delay="0"/>
                                  </p:stCondLst>
                                  <p:childTnLst>
                                    <p:animMotion origin="layout" path="M -0.00729 -0.00417 L -0.00729 -0.00417 L 0.12465 -0.00556 C 0.14323 -0.00579 0.13316 -0.00672 0.14635 -0.00811 C 0.15173 -0.00857 0.15712 -0.00903 0.1625 -0.00926 C 0.20139 -0.01111 0.1875 -0.00973 0.21805 -0.01181 C 0.26632 -0.01528 0.20503 -0.01111 0.24253 -0.01436 C 0.24896 -0.01482 0.25521 -0.01505 0.26146 -0.01551 C 0.26476 -0.01644 0.26684 -0.0169 0.26996 -0.01806 C 0.27101 -0.01852 0.27187 -0.01922 0.27274 -0.01945 C 0.28003 -0.02014 0.28732 -0.02014 0.29444 -0.02061 C 0.29739 -0.02107 0.30017 -0.0213 0.30295 -0.02176 C 0.30555 -0.02246 0.31371 -0.025 0.31528 -0.0257 L 0.32101 -0.02801 L 0.32101 -0.02801 " pathEditMode="relative" ptsTypes="AAAAAAAAAAAAAAA">
                                      <p:cBhvr>
                                        <p:cTn id="78" dur="2000" fill="hold"/>
                                        <p:tgtEl>
                                          <p:spTgt spid="18"/>
                                        </p:tgtEl>
                                        <p:attrNameLst>
                                          <p:attrName>ppt_x</p:attrName>
                                          <p:attrName>ppt_y</p:attrName>
                                        </p:attrNameLst>
                                      </p:cBhvr>
                                    </p:animMotion>
                                  </p:childTnLst>
                                </p:cTn>
                              </p:par>
                            </p:childTnLst>
                          </p:cTn>
                        </p:par>
                      </p:childTnLst>
                    </p:cTn>
                  </p:par>
                </p:childTnLst>
              </p:cTn>
              <p:nextCondLst>
                <p:cond evt="onClick" delay="0">
                  <p:tgtEl>
                    <p:spTgt spid="18"/>
                  </p:tgtEl>
                </p:cond>
              </p:nextCondLst>
            </p:seq>
          </p:childTnLst>
        </p:cTn>
      </p:par>
    </p:tnLst>
    <p:bldLst>
      <p:bldP spid="4" grpId="0"/>
      <p:bldP spid="20" grpId="0" animBg="1"/>
      <p:bldP spid="23" grpId="0" animBg="1"/>
      <p:bldP spid="18" grpId="0" animBg="1"/>
      <p:bldP spid="18" grpId="1" animBg="1"/>
      <p:bldP spid="19" grpId="0" animBg="1"/>
      <p:bldP spid="19" grpId="1" animBg="1"/>
      <p:bldP spid="21" grpId="0" animBg="1"/>
      <p:bldP spid="21" grpId="1" animBg="1"/>
      <p:bldP spid="24" grpId="0" animBg="1"/>
      <p:bldP spid="24" grpId="1" animBg="1"/>
      <p:bldP spid="26" grpId="0" animBg="1"/>
      <p:bldP spid="26" grpId="1" animBg="1"/>
      <p:bldP spid="27" grpId="0" animBg="1"/>
      <p:bldP spid="27" grpId="1" animBg="1"/>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in Question"/>
          <p:cNvSpPr/>
          <p:nvPr/>
        </p:nvSpPr>
        <p:spPr>
          <a:xfrm>
            <a:off x="0" y="599546"/>
            <a:ext cx="9144000" cy="911755"/>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b="1" dirty="0"/>
              <a:t>How many sprinkles would the next child like on her ice cream? </a:t>
            </a:r>
          </a:p>
          <a:p>
            <a:pPr algn="ctr"/>
            <a:r>
              <a:rPr lang="en-GB" altLang="en-US" sz="2000" b="1" dirty="0"/>
              <a:t>Can you add the sprinkles to the ice cream?</a:t>
            </a:r>
            <a:endParaRPr lang="en-GB" sz="2000" b="1" dirty="0"/>
          </a:p>
        </p:txBody>
      </p:sp>
      <p:sp>
        <p:nvSpPr>
          <p:cNvPr id="4" name="Look at the Dice."/>
          <p:cNvSpPr/>
          <p:nvPr/>
        </p:nvSpPr>
        <p:spPr>
          <a:xfrm>
            <a:off x="1462716" y="5697136"/>
            <a:ext cx="5119238" cy="5053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6,5,4,3,2,1, the answer is definitely 1. There is 1 dot so he would like 1 sprinkle on his ice cream.</a:t>
            </a:r>
          </a:p>
          <a:p>
            <a:r>
              <a:rPr lang="en-GB" altLang="en-US" sz="1600" dirty="0">
                <a:solidFill>
                  <a:schemeClr val="tx1"/>
                </a:solidFill>
              </a:rPr>
              <a:t>What do you think?</a:t>
            </a:r>
          </a:p>
        </p:txBody>
      </p:sp>
      <p:pic>
        <p:nvPicPr>
          <p:cNvPr id="5" name="Mr. Cone"/>
          <p:cNvPicPr>
            <a:picLocks noChangeAspect="1"/>
          </p:cNvPicPr>
          <p:nvPr/>
        </p:nvPicPr>
        <p:blipFill rotWithShape="1">
          <a:blip r:embed="rId2" cstate="print">
            <a:extLst>
              <a:ext uri="{28A0092B-C50C-407E-A947-70E740481C1C}">
                <a14:useLocalDpi xmlns:a14="http://schemas.microsoft.com/office/drawing/2010/main" val="0"/>
              </a:ext>
            </a:extLst>
          </a:blip>
          <a:srcRect b="67565"/>
          <a:stretch/>
        </p:blipFill>
        <p:spPr>
          <a:xfrm>
            <a:off x="100348" y="5061024"/>
            <a:ext cx="1811190" cy="1685121"/>
          </a:xfrm>
          <a:prstGeom prst="ellipse">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3380" y="1789714"/>
            <a:ext cx="1533856" cy="3342254"/>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68416" y="3462562"/>
            <a:ext cx="1753322" cy="1443241"/>
          </a:xfrm>
          <a:prstGeom prst="rect">
            <a:avLst/>
          </a:prstGeom>
        </p:spPr>
      </p:pic>
      <p:sp>
        <p:nvSpPr>
          <p:cNvPr id="20" name="Rectangle: Rounded Corners 19"/>
          <p:cNvSpPr/>
          <p:nvPr/>
        </p:nvSpPr>
        <p:spPr>
          <a:xfrm>
            <a:off x="6465279" y="5661312"/>
            <a:ext cx="2003347" cy="601465"/>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Answer</a:t>
            </a:r>
          </a:p>
        </p:txBody>
      </p:sp>
      <p:sp>
        <p:nvSpPr>
          <p:cNvPr id="22" name="Look at the Dice."/>
          <p:cNvSpPr/>
          <p:nvPr/>
        </p:nvSpPr>
        <p:spPr>
          <a:xfrm>
            <a:off x="1462716" y="5308462"/>
            <a:ext cx="4535123" cy="2334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200" dirty="0">
                <a:solidFill>
                  <a:schemeClr val="tx1"/>
                </a:solidFill>
              </a:rPr>
              <a:t>Click Mr Cone for a question!</a:t>
            </a:r>
          </a:p>
        </p:txBody>
      </p:sp>
      <p:sp>
        <p:nvSpPr>
          <p:cNvPr id="23" name="Rectangle: Rounded Corners 22"/>
          <p:cNvSpPr/>
          <p:nvPr/>
        </p:nvSpPr>
        <p:spPr>
          <a:xfrm>
            <a:off x="6483605" y="1903928"/>
            <a:ext cx="2003347" cy="3364756"/>
          </a:xfrm>
          <a:prstGeom prst="roundRect">
            <a:avLst>
              <a:gd name="adj" fmla="val 8247"/>
            </a:avLst>
          </a:prstGeom>
          <a:solidFill>
            <a:srgbClr val="CB46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altLang="en-US" sz="2400" b="1" dirty="0">
                <a:solidFill>
                  <a:schemeClr val="bg1"/>
                </a:solidFill>
              </a:rPr>
              <a:t>He would like 6 sprinkles today.</a:t>
            </a:r>
            <a:endParaRPr lang="en-GB" sz="2400" b="1" dirty="0">
              <a:solidFill>
                <a:schemeClr val="bg1"/>
              </a:solidFill>
            </a:endParaRPr>
          </a:p>
        </p:txBody>
      </p:sp>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01338" y="3692474"/>
            <a:ext cx="1367879" cy="1368550"/>
          </a:xfrm>
          <a:prstGeom prst="rect">
            <a:avLst/>
          </a:prstGeom>
        </p:spPr>
      </p:pic>
      <p:sp>
        <p:nvSpPr>
          <p:cNvPr id="18" name="Blue"/>
          <p:cNvSpPr/>
          <p:nvPr/>
        </p:nvSpPr>
        <p:spPr>
          <a:xfrm>
            <a:off x="1832534" y="2581066"/>
            <a:ext cx="318887" cy="29683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Pink"/>
          <p:cNvSpPr/>
          <p:nvPr/>
        </p:nvSpPr>
        <p:spPr>
          <a:xfrm>
            <a:off x="2943792" y="2016428"/>
            <a:ext cx="318887" cy="296837"/>
          </a:xfrm>
          <a:prstGeom prst="ellipse">
            <a:avLst/>
          </a:prstGeom>
          <a:solidFill>
            <a:srgbClr val="E6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Green"/>
          <p:cNvSpPr/>
          <p:nvPr/>
        </p:nvSpPr>
        <p:spPr>
          <a:xfrm>
            <a:off x="2385634" y="2581066"/>
            <a:ext cx="318887" cy="296837"/>
          </a:xfrm>
          <a:prstGeom prst="ellipse">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Purple"/>
          <p:cNvSpPr/>
          <p:nvPr/>
        </p:nvSpPr>
        <p:spPr>
          <a:xfrm>
            <a:off x="2385635" y="2016429"/>
            <a:ext cx="318887" cy="296837"/>
          </a:xfrm>
          <a:prstGeom prst="ellipse">
            <a:avLst/>
          </a:prstGeom>
          <a:solidFill>
            <a:srgbClr val="A87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Yellow"/>
          <p:cNvSpPr/>
          <p:nvPr/>
        </p:nvSpPr>
        <p:spPr>
          <a:xfrm>
            <a:off x="1832534" y="2018980"/>
            <a:ext cx="318887" cy="296837"/>
          </a:xfrm>
          <a:prstGeom prst="ellipse">
            <a:avLst/>
          </a:prstGeom>
          <a:solidFill>
            <a:srgbClr val="E5C8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range"/>
          <p:cNvSpPr/>
          <p:nvPr/>
        </p:nvSpPr>
        <p:spPr>
          <a:xfrm>
            <a:off x="2938735" y="2588749"/>
            <a:ext cx="318887" cy="296837"/>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Look at the Dice."/>
          <p:cNvSpPr/>
          <p:nvPr/>
        </p:nvSpPr>
        <p:spPr>
          <a:xfrm>
            <a:off x="898337" y="3131957"/>
            <a:ext cx="4535123" cy="2334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200" dirty="0">
                <a:solidFill>
                  <a:schemeClr val="tx1"/>
                </a:solidFill>
              </a:rPr>
              <a:t>Click on a sprinkle to add it to the ice cream.</a:t>
            </a:r>
          </a:p>
        </p:txBody>
      </p:sp>
    </p:spTree>
    <p:extLst>
      <p:ext uri="{BB962C8B-B14F-4D97-AF65-F5344CB8AC3E}">
        <p14:creationId xmlns:p14="http://schemas.microsoft.com/office/powerpoint/2010/main" val="889691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par>
                                <p:cTn id="35" presetID="1"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5"/>
                    </p:tgtEl>
                  </p:cond>
                </p:stCondLst>
                <p:endSync evt="end" delay="0">
                  <p:rtn val="all"/>
                </p:endSync>
                <p:childTnLst>
                  <p:par>
                    <p:cTn id="38" fill="hold">
                      <p:stCondLst>
                        <p:cond delay="0"/>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left)">
                                      <p:cBhvr>
                                        <p:cTn id="42" dur="500"/>
                                        <p:tgtEl>
                                          <p:spTgt spid="4"/>
                                        </p:tgtEl>
                                      </p:cBhvr>
                                    </p:animEffect>
                                  </p:childTnLst>
                                </p:cTn>
                              </p:par>
                            </p:childTnLst>
                          </p:cTn>
                        </p:par>
                      </p:childTnLst>
                    </p:cTn>
                  </p:par>
                </p:childTnLst>
              </p:cTn>
              <p:nextCondLst>
                <p:cond evt="onClick" delay="0">
                  <p:tgtEl>
                    <p:spTgt spid="5"/>
                  </p:tgtEl>
                </p:cond>
              </p:nextCondLst>
            </p:seq>
            <p:seq concurrent="1" nextAc="seek">
              <p:cTn id="43" restart="whenNotActive" fill="hold" evtFilter="cancelBubble" nodeType="interactiveSeq">
                <p:stCondLst>
                  <p:cond evt="onClick" delay="0">
                    <p:tgtEl>
                      <p:spTgt spid="20"/>
                    </p:tgtEl>
                  </p:cond>
                </p:stCondLst>
                <p:endSync evt="end" delay="0">
                  <p:rtn val="all"/>
                </p:endSync>
                <p:childTnLst>
                  <p:par>
                    <p:cTn id="44" fill="hold">
                      <p:stCondLst>
                        <p:cond delay="0"/>
                      </p:stCondLst>
                      <p:childTnLst>
                        <p:par>
                          <p:cTn id="45" fill="hold">
                            <p:stCondLst>
                              <p:cond delay="0"/>
                            </p:stCondLst>
                            <p:childTnLst>
                              <p:par>
                                <p:cTn id="46" presetID="22" presetClass="entr" presetSubtype="4"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down)">
                                      <p:cBhvr>
                                        <p:cTn id="48" dur="500"/>
                                        <p:tgtEl>
                                          <p:spTgt spid="23"/>
                                        </p:tgtEl>
                                      </p:cBhvr>
                                    </p:animEffect>
                                  </p:childTnLst>
                                </p:cTn>
                              </p:par>
                            </p:childTnLst>
                          </p:cTn>
                        </p:par>
                      </p:childTnLst>
                    </p:cTn>
                  </p:par>
                </p:childTnLst>
              </p:cTn>
              <p:nextCondLst>
                <p:cond evt="onClick" delay="0">
                  <p:tgtEl>
                    <p:spTgt spid="20"/>
                  </p:tgtEl>
                </p:cond>
              </p:nextCondLst>
            </p:seq>
            <p:seq concurrent="1" nextAc="seek">
              <p:cTn id="49" restart="whenNotActive" fill="hold" evtFilter="cancelBubble" nodeType="interactiveSeq">
                <p:stCondLst>
                  <p:cond evt="onClick" delay="0">
                    <p:tgtEl>
                      <p:spTgt spid="19"/>
                    </p:tgtEl>
                  </p:cond>
                </p:stCondLst>
                <p:endSync evt="end" delay="0">
                  <p:rtn val="all"/>
                </p:endSync>
                <p:childTnLst>
                  <p:par>
                    <p:cTn id="50" fill="hold">
                      <p:stCondLst>
                        <p:cond delay="0"/>
                      </p:stCondLst>
                      <p:childTnLst>
                        <p:par>
                          <p:cTn id="51" fill="hold">
                            <p:stCondLst>
                              <p:cond delay="0"/>
                            </p:stCondLst>
                            <p:childTnLst>
                              <p:par>
                                <p:cTn id="52" presetID="0" presetClass="path" presetSubtype="0" accel="50000" decel="50000" fill="hold" grpId="1" nodeType="clickEffect">
                                  <p:stCondLst>
                                    <p:cond delay="0"/>
                                  </p:stCondLst>
                                  <p:childTnLst>
                                    <p:animMotion origin="layout" path="M -0.00157 -0.00347 L -0.00157 -0.00347 L 0.05503 -0.00232 C 0.05711 -0.00232 0.05937 -0.00116 0.06163 -0.00116 C 0.07066 -0.00046 0.07986 -0.00023 0.08889 0.00023 C 0.0927 0.00069 0.09652 0.00093 0.10034 0.00139 C 0.10156 0.00162 0.10277 0.00255 0.10399 0.00278 C 0.11041 0.00347 0.11666 0.00347 0.12291 0.00393 C 0.12604 0.0044 0.12916 0.00463 0.13229 0.00532 C 0.13368 0.00555 0.13489 0.00625 0.13611 0.00648 C 0.13871 0.00694 0.14114 0.00741 0.14375 0.00764 C 0.14965 0.01042 0.14548 0.0088 0.1559 0.01157 C 0.15746 0.01204 0.15902 0.0125 0.16076 0.01273 L 0.171 0.01412 C 0.17291 0.01481 0.17482 0.01597 0.17673 0.01643 C 0.17882 0.01713 0.18125 0.01713 0.18333 0.01782 C 0.18472 0.01829 0.18576 0.01968 0.18715 0.02037 C 0.18836 0.02083 0.18958 0.0213 0.19097 0.02153 C 0.20399 0.02546 0.18472 0.01921 0.20312 0.02523 C 0.20434 0.02569 0.20573 0.02593 0.20694 0.02662 C 0.20937 0.02824 0.2118 0.03079 0.21441 0.03171 L 0.22204 0.03426 C 0.22326 0.03449 0.22465 0.03495 0.22586 0.03542 C 0.23264 0.03843 0.22413 0.03472 0.23246 0.03796 C 0.23333 0.03819 0.2342 0.03889 0.23524 0.03912 C 0.2375 0.03981 0.23958 0.04005 0.24184 0.04051 C 0.24861 0.04352 0.2401 0.03981 0.24843 0.04305 C 0.2552 0.0456 0.24635 0.04282 0.25607 0.04537 C 0.25694 0.0463 0.25781 0.04745 0.25885 0.04792 C 0.26059 0.04884 0.26267 0.04884 0.26458 0.0493 C 0.26614 0.04954 0.2677 0.05023 0.26927 0.05046 C 0.27135 0.05093 0.27361 0.05116 0.27586 0.05185 C 0.27743 0.05208 0.27899 0.05278 0.28055 0.05301 C 0.28402 0.0537 0.2875 0.05393 0.29097 0.05417 C 0.29184 0.05463 0.29288 0.05486 0.29375 0.05555 C 0.29583 0.05694 0.29722 0.05972 0.29948 0.06065 C 0.3026 0.06204 0.30225 0.06042 0.30225 0.06319 L 0.30329 0.06319 " pathEditMode="relative" ptsTypes="AAAAAAAAAAAAAAAAAAAAAAAAAAAAAAAAAAAAAA">
                                      <p:cBhvr>
                                        <p:cTn id="53" dur="2000" fill="hold"/>
                                        <p:tgtEl>
                                          <p:spTgt spid="19"/>
                                        </p:tgtEl>
                                        <p:attrNameLst>
                                          <p:attrName>ppt_x</p:attrName>
                                          <p:attrName>ppt_y</p:attrName>
                                        </p:attrNameLst>
                                      </p:cBhvr>
                                    </p:animMotion>
                                  </p:childTnLst>
                                </p:cTn>
                              </p:par>
                            </p:childTnLst>
                          </p:cTn>
                        </p:par>
                      </p:childTnLst>
                    </p:cTn>
                  </p:par>
                </p:childTnLst>
              </p:cTn>
              <p:nextCondLst>
                <p:cond evt="onClick" delay="0">
                  <p:tgtEl>
                    <p:spTgt spid="19"/>
                  </p:tgtEl>
                </p:cond>
              </p:nextCondLst>
            </p:seq>
            <p:seq concurrent="1" nextAc="seek">
              <p:cTn id="54" restart="whenNotActive" fill="hold" evtFilter="cancelBubble" nodeType="interactiveSeq">
                <p:stCondLst>
                  <p:cond evt="onClick" delay="0">
                    <p:tgtEl>
                      <p:spTgt spid="27"/>
                    </p:tgtEl>
                  </p:cond>
                </p:stCondLst>
                <p:endSync evt="end" delay="0">
                  <p:rtn val="all"/>
                </p:endSync>
                <p:childTnLst>
                  <p:par>
                    <p:cTn id="55" fill="hold">
                      <p:stCondLst>
                        <p:cond delay="0"/>
                      </p:stCondLst>
                      <p:childTnLst>
                        <p:par>
                          <p:cTn id="56" fill="hold">
                            <p:stCondLst>
                              <p:cond delay="0"/>
                            </p:stCondLst>
                            <p:childTnLst>
                              <p:par>
                                <p:cTn id="57" presetID="0" presetClass="path" presetSubtype="0" accel="50000" decel="50000" fill="hold" grpId="1" nodeType="clickEffect">
                                  <p:stCondLst>
                                    <p:cond delay="0"/>
                                  </p:stCondLst>
                                  <p:childTnLst>
                                    <p:animMotion origin="layout" path="M 0.00277 -0.00023 L 0.00277 -0.00023 C 0.00642 -0.00162 0.01024 -0.00301 0.01406 -0.00416 C 0.01614 -0.00463 0.0184 -0.00463 0.02066 -0.00532 C 0.02326 -0.00625 0.02552 -0.0081 0.02812 -0.00926 C 0.0309 -0.01018 0.03385 -0.01041 0.03663 -0.01157 C 0.04305 -0.01435 0.04913 -0.01805 0.05555 -0.0206 L 0.07621 -0.02801 C 0.09236 -0.03402 0.07899 -0.02986 0.09427 -0.03426 C 0.09739 -0.03634 0.10034 -0.03888 0.10364 -0.04074 C 0.10607 -0.04189 0.10868 -0.04213 0.11111 -0.04305 C 0.11406 -0.04421 0.11684 -0.0456 0.11961 -0.04699 C 0.12187 -0.04814 0.12395 -0.04953 0.12621 -0.05069 C 0.13298 -0.05439 0.14878 -0.06157 0.1526 -0.06319 C 0.15555 -0.06458 0.15816 -0.0662 0.16111 -0.06713 C 0.1802 -0.07222 0.1618 -0.06643 0.17812 -0.07338 C 0.19305 -0.07963 0.17916 -0.07314 0.19131 -0.07708 C 0.19965 -0.07986 0.19427 -0.0787 0.20069 -0.08217 C 0.20555 -0.08472 0.20625 -0.08402 0.21024 -0.08726 C 0.21145 -0.08842 0.21267 -0.08981 0.21406 -0.09097 C 0.21597 -0.09282 0.21822 -0.0949 0.22066 -0.09606 C 0.22187 -0.09652 0.22309 -0.09699 0.2243 -0.09722 C 0.22569 -0.09814 0.22673 -0.09907 0.22812 -0.09976 C 0.2309 -0.10115 0.23454 -0.10277 0.2375 -0.1037 C 0.24062 -0.10439 0.24704 -0.10601 0.24704 -0.10601 C 0.24791 -0.10694 0.24878 -0.1081 0.24982 -0.10856 C 0.25104 -0.10926 0.25243 -0.10949 0.25364 -0.10995 C 0.26024 -0.1125 0.25173 -0.11018 0.26302 -0.1125 C 0.26736 -0.11435 0.26493 -0.11365 0.27066 -0.11365 L 0.27066 -0.11365 " pathEditMode="relative" ptsTypes="AAAAAAAAAAAAAAAAAAAAAAAAAAAAAA">
                                      <p:cBhvr>
                                        <p:cTn id="58" dur="2000" fill="hold"/>
                                        <p:tgtEl>
                                          <p:spTgt spid="27"/>
                                        </p:tgtEl>
                                        <p:attrNameLst>
                                          <p:attrName>ppt_x</p:attrName>
                                          <p:attrName>ppt_y</p:attrName>
                                        </p:attrNameLst>
                                      </p:cBhvr>
                                    </p:animMotion>
                                  </p:childTnLst>
                                </p:cTn>
                              </p:par>
                            </p:childTnLst>
                          </p:cTn>
                        </p:par>
                      </p:childTnLst>
                    </p:cTn>
                  </p:par>
                </p:childTnLst>
              </p:cTn>
              <p:nextCondLst>
                <p:cond evt="onClick" delay="0">
                  <p:tgtEl>
                    <p:spTgt spid="27"/>
                  </p:tgtEl>
                </p:cond>
              </p:nextCondLst>
            </p:seq>
            <p:seq concurrent="1" nextAc="seek">
              <p:cTn id="59" restart="whenNotActive" fill="hold" evtFilter="cancelBubble" nodeType="interactiveSeq">
                <p:stCondLst>
                  <p:cond evt="onClick" delay="0">
                    <p:tgtEl>
                      <p:spTgt spid="24"/>
                    </p:tgtEl>
                  </p:cond>
                </p:stCondLst>
                <p:endSync evt="end" delay="0">
                  <p:rtn val="all"/>
                </p:endSync>
                <p:childTnLst>
                  <p:par>
                    <p:cTn id="60" fill="hold">
                      <p:stCondLst>
                        <p:cond delay="0"/>
                      </p:stCondLst>
                      <p:childTnLst>
                        <p:par>
                          <p:cTn id="61" fill="hold">
                            <p:stCondLst>
                              <p:cond delay="0"/>
                            </p:stCondLst>
                            <p:childTnLst>
                              <p:par>
                                <p:cTn id="62" presetID="0" presetClass="path" presetSubtype="0" accel="50000" decel="50000" fill="hold" grpId="1" nodeType="clickEffect">
                                  <p:stCondLst>
                                    <p:cond delay="0"/>
                                  </p:stCondLst>
                                  <p:childTnLst>
                                    <p:animMotion origin="layout" path="M 0.00191 -0.00232 L 0.00191 -0.00232 C 0.00625 -0.0007 0.01059 0.00069 0.0151 0.00255 C 0.02135 0.00532 0.02726 0.01018 0.03385 0.01134 L 0.04705 0.01389 C 0.05243 0.01481 0.05781 0.01551 0.06319 0.01643 C 0.06858 0.01759 0.07378 0.01944 0.07917 0.02014 C 0.08542 0.02106 0.09184 0.02106 0.09809 0.02153 C 0.10469 0.02268 0.11128 0.0243 0.11788 0.02523 C 0.12326 0.02593 0.12864 0.02569 0.13385 0.02662 C 0.13958 0.02731 0.14514 0.0294 0.15087 0.03032 C 0.15851 0.03171 0.18003 0.03264 0.18489 0.03287 C 0.18767 0.03333 0.19045 0.0338 0.1934 0.03403 C 0.22448 0.0368 0.23628 0.03495 0.27552 0.03403 L 0.28767 0.03287 L 0.30851 0.03032 C 0.31007 0.0294 0.31163 0.02847 0.31319 0.02778 C 0.31441 0.02731 0.3158 0.02708 0.31701 0.02662 C 0.31823 0.02593 0.31944 0.02477 0.32066 0.02407 C 0.32257 0.02315 0.32448 0.02245 0.32639 0.02153 C 0.32726 0.02106 0.3283 0.02037 0.32917 0.02014 C 0.34844 0.01898 0.34184 0.01898 0.34913 0.01898 L 0.34913 0.01898 " pathEditMode="relative" ptsTypes="AAAAAAAAAAAAAAAAAAAAAAA">
                                      <p:cBhvr>
                                        <p:cTn id="63" dur="2000" fill="hold"/>
                                        <p:tgtEl>
                                          <p:spTgt spid="24"/>
                                        </p:tgtEl>
                                        <p:attrNameLst>
                                          <p:attrName>ppt_x</p:attrName>
                                          <p:attrName>ppt_y</p:attrName>
                                        </p:attrNameLst>
                                      </p:cBhvr>
                                    </p:animMotion>
                                  </p:childTnLst>
                                </p:cTn>
                              </p:par>
                            </p:childTnLst>
                          </p:cTn>
                        </p:par>
                      </p:childTnLst>
                    </p:cTn>
                  </p:par>
                </p:childTnLst>
              </p:cTn>
              <p:nextCondLst>
                <p:cond evt="onClick" delay="0">
                  <p:tgtEl>
                    <p:spTgt spid="24"/>
                  </p:tgtEl>
                </p:cond>
              </p:nextCondLst>
            </p:seq>
            <p:seq concurrent="1" nextAc="seek">
              <p:cTn id="64" restart="whenNotActive" fill="hold" evtFilter="cancelBubble" nodeType="interactiveSeq">
                <p:stCondLst>
                  <p:cond evt="onClick" delay="0">
                    <p:tgtEl>
                      <p:spTgt spid="21"/>
                    </p:tgtEl>
                  </p:cond>
                </p:stCondLst>
                <p:endSync evt="end" delay="0">
                  <p:rtn val="all"/>
                </p:endSync>
                <p:childTnLst>
                  <p:par>
                    <p:cTn id="65" fill="hold">
                      <p:stCondLst>
                        <p:cond delay="0"/>
                      </p:stCondLst>
                      <p:childTnLst>
                        <p:par>
                          <p:cTn id="66" fill="hold">
                            <p:stCondLst>
                              <p:cond delay="0"/>
                            </p:stCondLst>
                            <p:childTnLst>
                              <p:par>
                                <p:cTn id="67" presetID="0" presetClass="path" presetSubtype="0" accel="50000" decel="50000" fill="hold" grpId="1" nodeType="clickEffect">
                                  <p:stCondLst>
                                    <p:cond delay="0"/>
                                  </p:stCondLst>
                                  <p:childTnLst>
                                    <p:animMotion origin="layout" path="M 0.00469 0.00463 L 0.00469 0.00463 L 0.03385 0.00208 L 0.11302 0.00069 C 0.12274 0.00023 0.13264 -0.00047 0.14236 -0.00047 L 0.30746 0.00069 L 0.30746 0.00069 " pathEditMode="relative" ptsTypes="AAAAAAA">
                                      <p:cBhvr>
                                        <p:cTn id="68" dur="2000" fill="hold"/>
                                        <p:tgtEl>
                                          <p:spTgt spid="21"/>
                                        </p:tgtEl>
                                        <p:attrNameLst>
                                          <p:attrName>ppt_x</p:attrName>
                                          <p:attrName>ppt_y</p:attrName>
                                        </p:attrNameLst>
                                      </p:cBhvr>
                                    </p:animMotion>
                                  </p:childTnLst>
                                </p:cTn>
                              </p:par>
                            </p:childTnLst>
                          </p:cTn>
                        </p:par>
                      </p:childTnLst>
                    </p:cTn>
                  </p:par>
                </p:childTnLst>
              </p:cTn>
              <p:nextCondLst>
                <p:cond evt="onClick" delay="0">
                  <p:tgtEl>
                    <p:spTgt spid="21"/>
                  </p:tgtEl>
                </p:cond>
              </p:nextCondLst>
            </p:seq>
            <p:seq concurrent="1" nextAc="seek">
              <p:cTn id="69" restart="whenNotActive" fill="hold" evtFilter="cancelBubble" nodeType="interactiveSeq">
                <p:stCondLst>
                  <p:cond evt="onClick" delay="0">
                    <p:tgtEl>
                      <p:spTgt spid="26"/>
                    </p:tgtEl>
                  </p:cond>
                </p:stCondLst>
                <p:endSync evt="end" delay="0">
                  <p:rtn val="all"/>
                </p:endSync>
                <p:childTnLst>
                  <p:par>
                    <p:cTn id="70" fill="hold">
                      <p:stCondLst>
                        <p:cond delay="0"/>
                      </p:stCondLst>
                      <p:childTnLst>
                        <p:par>
                          <p:cTn id="71" fill="hold">
                            <p:stCondLst>
                              <p:cond delay="0"/>
                            </p:stCondLst>
                            <p:childTnLst>
                              <p:par>
                                <p:cTn id="72" presetID="0" presetClass="path" presetSubtype="0" accel="50000" decel="50000" fill="hold" grpId="1" nodeType="clickEffect">
                                  <p:stCondLst>
                                    <p:cond delay="0"/>
                                  </p:stCondLst>
                                  <p:childTnLst>
                                    <p:animMotion origin="layout" path="M -0.00452 0.00093 L -0.00452 0.00093 C 0.05 -0.00301 -0.01163 0.00093 0.11337 0.00093 L 0.25208 -0.00046 C 0.25451 -0.00092 0.25712 -0.00139 0.25955 -0.00162 C 0.27951 -0.00416 0.29392 -0.00347 0.31614 -0.00416 C 0.32864 -0.00694 0.31996 -0.00555 0.34271 -0.00555 L 0.34271 -0.00555 " pathEditMode="relative" ptsTypes="AAAAAAAA">
                                      <p:cBhvr>
                                        <p:cTn id="73" dur="2000" fill="hold"/>
                                        <p:tgtEl>
                                          <p:spTgt spid="26"/>
                                        </p:tgtEl>
                                        <p:attrNameLst>
                                          <p:attrName>ppt_x</p:attrName>
                                          <p:attrName>ppt_y</p:attrName>
                                        </p:attrNameLst>
                                      </p:cBhvr>
                                    </p:animMotion>
                                  </p:childTnLst>
                                </p:cTn>
                              </p:par>
                            </p:childTnLst>
                          </p:cTn>
                        </p:par>
                      </p:childTnLst>
                    </p:cTn>
                  </p:par>
                </p:childTnLst>
              </p:cTn>
              <p:nextCondLst>
                <p:cond evt="onClick" delay="0">
                  <p:tgtEl>
                    <p:spTgt spid="26"/>
                  </p:tgtEl>
                </p:cond>
              </p:nextCondLst>
            </p:seq>
            <p:seq concurrent="1" nextAc="seek">
              <p:cTn id="74" restart="whenNotActive" fill="hold" evtFilter="cancelBubble" nodeType="interactiveSeq">
                <p:stCondLst>
                  <p:cond evt="onClick" delay="0">
                    <p:tgtEl>
                      <p:spTgt spid="18"/>
                    </p:tgtEl>
                  </p:cond>
                </p:stCondLst>
                <p:endSync evt="end" delay="0">
                  <p:rtn val="all"/>
                </p:endSync>
                <p:childTnLst>
                  <p:par>
                    <p:cTn id="75" fill="hold">
                      <p:stCondLst>
                        <p:cond delay="0"/>
                      </p:stCondLst>
                      <p:childTnLst>
                        <p:par>
                          <p:cTn id="76" fill="hold">
                            <p:stCondLst>
                              <p:cond delay="0"/>
                            </p:stCondLst>
                            <p:childTnLst>
                              <p:par>
                                <p:cTn id="77" presetID="0" presetClass="path" presetSubtype="0" accel="50000" decel="50000" fill="hold" grpId="1" nodeType="clickEffect">
                                  <p:stCondLst>
                                    <p:cond delay="0"/>
                                  </p:stCondLst>
                                  <p:childTnLst>
                                    <p:animMotion origin="layout" path="M -0.00729 -0.00417 L -0.00729 -0.00417 L 0.12465 -0.00556 C 0.14323 -0.00579 0.13316 -0.00672 0.14635 -0.00811 C 0.15173 -0.00857 0.15712 -0.00903 0.1625 -0.00926 C 0.20139 -0.01111 0.1875 -0.00973 0.21805 -0.01181 C 0.26632 -0.01528 0.20503 -0.01111 0.24253 -0.01436 C 0.24896 -0.01482 0.25521 -0.01505 0.26146 -0.01551 C 0.26476 -0.01644 0.26684 -0.0169 0.26996 -0.01806 C 0.27101 -0.01852 0.27187 -0.01922 0.27274 -0.01945 C 0.28003 -0.02014 0.28732 -0.02014 0.29444 -0.02061 C 0.29739 -0.02107 0.30017 -0.0213 0.30295 -0.02176 C 0.30555 -0.02246 0.31371 -0.025 0.31528 -0.0257 L 0.32101 -0.02801 L 0.32101 -0.02801 " pathEditMode="relative" ptsTypes="AAAAAAAAAAAAAAA">
                                      <p:cBhvr>
                                        <p:cTn id="78" dur="2000" fill="hold"/>
                                        <p:tgtEl>
                                          <p:spTgt spid="18"/>
                                        </p:tgtEl>
                                        <p:attrNameLst>
                                          <p:attrName>ppt_x</p:attrName>
                                          <p:attrName>ppt_y</p:attrName>
                                        </p:attrNameLst>
                                      </p:cBhvr>
                                    </p:animMotion>
                                  </p:childTnLst>
                                </p:cTn>
                              </p:par>
                            </p:childTnLst>
                          </p:cTn>
                        </p:par>
                      </p:childTnLst>
                    </p:cTn>
                  </p:par>
                </p:childTnLst>
              </p:cTn>
              <p:nextCondLst>
                <p:cond evt="onClick" delay="0">
                  <p:tgtEl>
                    <p:spTgt spid="18"/>
                  </p:tgtEl>
                </p:cond>
              </p:nextCondLst>
            </p:seq>
          </p:childTnLst>
        </p:cTn>
      </p:par>
    </p:tnLst>
    <p:bldLst>
      <p:bldP spid="4" grpId="0"/>
      <p:bldP spid="20" grpId="0" animBg="1"/>
      <p:bldP spid="23" grpId="0" animBg="1"/>
      <p:bldP spid="18" grpId="0" animBg="1"/>
      <p:bldP spid="18" grpId="1" animBg="1"/>
      <p:bldP spid="19" grpId="0" animBg="1"/>
      <p:bldP spid="19" grpId="1" animBg="1"/>
      <p:bldP spid="21" grpId="0" animBg="1"/>
      <p:bldP spid="21" grpId="1" animBg="1"/>
      <p:bldP spid="24" grpId="0" animBg="1"/>
      <p:bldP spid="24" grpId="1" animBg="1"/>
      <p:bldP spid="26" grpId="0" animBg="1"/>
      <p:bldP spid="26" grpId="1" animBg="1"/>
      <p:bldP spid="27" grpId="0" animBg="1"/>
      <p:bldP spid="27" grpId="1" animBg="1"/>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in Question"/>
          <p:cNvSpPr/>
          <p:nvPr/>
        </p:nvSpPr>
        <p:spPr>
          <a:xfrm>
            <a:off x="0" y="599546"/>
            <a:ext cx="9144000" cy="911755"/>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b="1" dirty="0"/>
              <a:t>How many sprinkles would the last child like on her ice cream? </a:t>
            </a:r>
          </a:p>
          <a:p>
            <a:pPr algn="ctr"/>
            <a:r>
              <a:rPr lang="en-GB" altLang="en-US" sz="2000" b="1" dirty="0"/>
              <a:t>Can you add the sprinkles to the ice cream?</a:t>
            </a:r>
            <a:endParaRPr lang="en-GB" sz="2000" b="1" dirty="0"/>
          </a:p>
        </p:txBody>
      </p:sp>
      <p:sp>
        <p:nvSpPr>
          <p:cNvPr id="4" name="Look at the Dice."/>
          <p:cNvSpPr/>
          <p:nvPr/>
        </p:nvSpPr>
        <p:spPr>
          <a:xfrm>
            <a:off x="1462716" y="5725698"/>
            <a:ext cx="5119238" cy="50535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There are no dots on the dice. Which number name do we use to describe no dots?</a:t>
            </a:r>
          </a:p>
        </p:txBody>
      </p:sp>
      <p:pic>
        <p:nvPicPr>
          <p:cNvPr id="5" name="Mr. Cone"/>
          <p:cNvPicPr>
            <a:picLocks noChangeAspect="1"/>
          </p:cNvPicPr>
          <p:nvPr/>
        </p:nvPicPr>
        <p:blipFill rotWithShape="1">
          <a:blip r:embed="rId2" cstate="print">
            <a:extLst>
              <a:ext uri="{28A0092B-C50C-407E-A947-70E740481C1C}">
                <a14:useLocalDpi xmlns:a14="http://schemas.microsoft.com/office/drawing/2010/main" val="0"/>
              </a:ext>
            </a:extLst>
          </a:blip>
          <a:srcRect b="67565"/>
          <a:stretch/>
        </p:blipFill>
        <p:spPr>
          <a:xfrm>
            <a:off x="100348" y="5061024"/>
            <a:ext cx="1811190" cy="1685121"/>
          </a:xfrm>
          <a:prstGeom prst="ellipse">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3380" y="1789714"/>
            <a:ext cx="1533856" cy="3342254"/>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68416" y="3462562"/>
            <a:ext cx="1753322" cy="1443241"/>
          </a:xfrm>
          <a:prstGeom prst="rect">
            <a:avLst/>
          </a:prstGeom>
        </p:spPr>
      </p:pic>
      <p:sp>
        <p:nvSpPr>
          <p:cNvPr id="20" name="Rectangle: Rounded Corners 19"/>
          <p:cNvSpPr/>
          <p:nvPr/>
        </p:nvSpPr>
        <p:spPr>
          <a:xfrm>
            <a:off x="6465279" y="5661312"/>
            <a:ext cx="2003347" cy="601465"/>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Answer</a:t>
            </a:r>
          </a:p>
        </p:txBody>
      </p:sp>
      <p:sp>
        <p:nvSpPr>
          <p:cNvPr id="22" name="Look at the Dice."/>
          <p:cNvSpPr/>
          <p:nvPr/>
        </p:nvSpPr>
        <p:spPr>
          <a:xfrm>
            <a:off x="1462716" y="5489473"/>
            <a:ext cx="4535123" cy="2334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200" dirty="0">
                <a:solidFill>
                  <a:schemeClr val="tx1"/>
                </a:solidFill>
              </a:rPr>
              <a:t>Click Mr Cone for a question!</a:t>
            </a:r>
          </a:p>
        </p:txBody>
      </p:sp>
      <p:sp>
        <p:nvSpPr>
          <p:cNvPr id="23" name="Rectangle: Rounded Corners 22"/>
          <p:cNvSpPr/>
          <p:nvPr/>
        </p:nvSpPr>
        <p:spPr>
          <a:xfrm>
            <a:off x="6483605" y="1903928"/>
            <a:ext cx="2003347" cy="3364756"/>
          </a:xfrm>
          <a:prstGeom prst="roundRect">
            <a:avLst>
              <a:gd name="adj" fmla="val 8247"/>
            </a:avLst>
          </a:prstGeom>
          <a:solidFill>
            <a:srgbClr val="CB46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altLang="en-US" sz="2400" b="1" dirty="0">
                <a:solidFill>
                  <a:schemeClr val="bg1"/>
                </a:solidFill>
              </a:rPr>
              <a:t>She would like 0 sprinkles today.</a:t>
            </a:r>
            <a:endParaRPr lang="en-GB" sz="2400" b="1" dirty="0">
              <a:solidFill>
                <a:schemeClr val="bg1"/>
              </a:solidFill>
            </a:endParaRPr>
          </a:p>
        </p:txBody>
      </p:sp>
      <p:grpSp>
        <p:nvGrpSpPr>
          <p:cNvPr id="7" name="Group 6"/>
          <p:cNvGrpSpPr/>
          <p:nvPr/>
        </p:nvGrpSpPr>
        <p:grpSpPr>
          <a:xfrm>
            <a:off x="6801338" y="3763418"/>
            <a:ext cx="1367879" cy="1368550"/>
            <a:chOff x="2845239" y="3452703"/>
            <a:chExt cx="1367879" cy="1368550"/>
          </a:xfrm>
        </p:grpSpPr>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45239" y="3452703"/>
              <a:ext cx="1367879" cy="1368550"/>
            </a:xfrm>
            <a:prstGeom prst="rect">
              <a:avLst/>
            </a:prstGeom>
          </p:spPr>
        </p:pic>
        <p:sp>
          <p:nvSpPr>
            <p:cNvPr id="2" name="Oval 1"/>
            <p:cNvSpPr/>
            <p:nvPr/>
          </p:nvSpPr>
          <p:spPr>
            <a:xfrm>
              <a:off x="3257622" y="3838755"/>
              <a:ext cx="563880" cy="586596"/>
            </a:xfrm>
            <a:prstGeom prst="ellipse">
              <a:avLst/>
            </a:prstGeom>
            <a:solidFill>
              <a:srgbClr val="DC2C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 name="Blue"/>
          <p:cNvSpPr/>
          <p:nvPr/>
        </p:nvSpPr>
        <p:spPr>
          <a:xfrm>
            <a:off x="1832534" y="2581066"/>
            <a:ext cx="318887" cy="29683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Pink"/>
          <p:cNvSpPr/>
          <p:nvPr/>
        </p:nvSpPr>
        <p:spPr>
          <a:xfrm>
            <a:off x="2943792" y="2016428"/>
            <a:ext cx="318887" cy="296837"/>
          </a:xfrm>
          <a:prstGeom prst="ellipse">
            <a:avLst/>
          </a:prstGeom>
          <a:solidFill>
            <a:srgbClr val="E6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Green"/>
          <p:cNvSpPr/>
          <p:nvPr/>
        </p:nvSpPr>
        <p:spPr>
          <a:xfrm>
            <a:off x="2385634" y="2581066"/>
            <a:ext cx="318887" cy="296837"/>
          </a:xfrm>
          <a:prstGeom prst="ellipse">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Purple"/>
          <p:cNvSpPr/>
          <p:nvPr/>
        </p:nvSpPr>
        <p:spPr>
          <a:xfrm>
            <a:off x="2385635" y="2016429"/>
            <a:ext cx="318887" cy="296837"/>
          </a:xfrm>
          <a:prstGeom prst="ellipse">
            <a:avLst/>
          </a:prstGeom>
          <a:solidFill>
            <a:srgbClr val="A872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Yellow"/>
          <p:cNvSpPr/>
          <p:nvPr/>
        </p:nvSpPr>
        <p:spPr>
          <a:xfrm>
            <a:off x="1832534" y="2018980"/>
            <a:ext cx="318887" cy="296837"/>
          </a:xfrm>
          <a:prstGeom prst="ellipse">
            <a:avLst/>
          </a:prstGeom>
          <a:solidFill>
            <a:srgbClr val="E5C8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range"/>
          <p:cNvSpPr/>
          <p:nvPr/>
        </p:nvSpPr>
        <p:spPr>
          <a:xfrm>
            <a:off x="2938735" y="2588749"/>
            <a:ext cx="318887" cy="296837"/>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Look at the Dice."/>
          <p:cNvSpPr/>
          <p:nvPr/>
        </p:nvSpPr>
        <p:spPr>
          <a:xfrm>
            <a:off x="898337" y="3131957"/>
            <a:ext cx="4535123" cy="2334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200" dirty="0">
                <a:solidFill>
                  <a:schemeClr val="tx1"/>
                </a:solidFill>
              </a:rPr>
              <a:t>Click on a sprinkle to add it to the ice cream.</a:t>
            </a:r>
          </a:p>
        </p:txBody>
      </p:sp>
    </p:spTree>
    <p:extLst>
      <p:ext uri="{BB962C8B-B14F-4D97-AF65-F5344CB8AC3E}">
        <p14:creationId xmlns:p14="http://schemas.microsoft.com/office/powerpoint/2010/main" val="35105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par>
                                <p:cTn id="14" presetID="1"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childTnLst>
                                </p:cTn>
                              </p:par>
                              <p:par>
                                <p:cTn id="16" presetID="10"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par>
                                <p:cTn id="34" presetID="1" presetClass="entr" presetSubtype="0"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6" restart="whenNotActive" fill="hold" evtFilter="cancelBubble" nodeType="interactiveSeq">
                <p:stCondLst>
                  <p:cond evt="onClick" delay="0">
                    <p:tgtEl>
                      <p:spTgt spid="5"/>
                    </p:tgtEl>
                  </p:cond>
                </p:stCondLst>
                <p:endSync evt="end" delay="0">
                  <p:rtn val="all"/>
                </p:endSync>
                <p:childTnLst>
                  <p:par>
                    <p:cTn id="37" fill="hold">
                      <p:stCondLst>
                        <p:cond delay="0"/>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ipe(left)">
                                      <p:cBhvr>
                                        <p:cTn id="41" dur="500"/>
                                        <p:tgtEl>
                                          <p:spTgt spid="4"/>
                                        </p:tgtEl>
                                      </p:cBhvr>
                                    </p:animEffect>
                                  </p:childTnLst>
                                </p:cTn>
                              </p:par>
                            </p:childTnLst>
                          </p:cTn>
                        </p:par>
                      </p:childTnLst>
                    </p:cTn>
                  </p:par>
                </p:childTnLst>
              </p:cTn>
              <p:nextCondLst>
                <p:cond evt="onClick" delay="0">
                  <p:tgtEl>
                    <p:spTgt spid="5"/>
                  </p:tgtEl>
                </p:cond>
              </p:nextCondLst>
            </p:seq>
            <p:seq concurrent="1" nextAc="seek">
              <p:cTn id="42" restart="whenNotActive" fill="hold" evtFilter="cancelBubble" nodeType="interactiveSeq">
                <p:stCondLst>
                  <p:cond evt="onClick" delay="0">
                    <p:tgtEl>
                      <p:spTgt spid="20"/>
                    </p:tgtEl>
                  </p:cond>
                </p:stCondLst>
                <p:endSync evt="end" delay="0">
                  <p:rtn val="all"/>
                </p:endSync>
                <p:childTnLst>
                  <p:par>
                    <p:cTn id="43" fill="hold">
                      <p:stCondLst>
                        <p:cond delay="0"/>
                      </p:stCondLst>
                      <p:childTnLst>
                        <p:par>
                          <p:cTn id="44" fill="hold">
                            <p:stCondLst>
                              <p:cond delay="0"/>
                            </p:stCondLst>
                            <p:childTnLst>
                              <p:par>
                                <p:cTn id="45" presetID="22" presetClass="entr" presetSubtype="4"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wipe(down)">
                                      <p:cBhvr>
                                        <p:cTn id="47" dur="500"/>
                                        <p:tgtEl>
                                          <p:spTgt spid="23"/>
                                        </p:tgtEl>
                                      </p:cBhvr>
                                    </p:animEffect>
                                  </p:childTnLst>
                                </p:cTn>
                              </p:par>
                            </p:childTnLst>
                          </p:cTn>
                        </p:par>
                      </p:childTnLst>
                    </p:cTn>
                  </p:par>
                </p:childTnLst>
              </p:cTn>
              <p:nextCondLst>
                <p:cond evt="onClick" delay="0">
                  <p:tgtEl>
                    <p:spTgt spid="20"/>
                  </p:tgtEl>
                </p:cond>
              </p:nextCondLst>
            </p:seq>
            <p:seq concurrent="1" nextAc="seek">
              <p:cTn id="48" restart="whenNotActive" fill="hold" evtFilter="cancelBubble" nodeType="interactiveSeq">
                <p:stCondLst>
                  <p:cond evt="onClick" delay="0">
                    <p:tgtEl>
                      <p:spTgt spid="21"/>
                    </p:tgtEl>
                  </p:cond>
                </p:stCondLst>
                <p:endSync evt="end" delay="0">
                  <p:rtn val="all"/>
                </p:endSync>
                <p:childTnLst>
                  <p:par>
                    <p:cTn id="49" fill="hold">
                      <p:stCondLst>
                        <p:cond delay="0"/>
                      </p:stCondLst>
                      <p:childTnLst>
                        <p:par>
                          <p:cTn id="50" fill="hold">
                            <p:stCondLst>
                              <p:cond delay="0"/>
                            </p:stCondLst>
                            <p:childTnLst>
                              <p:par>
                                <p:cTn id="51" presetID="0" presetClass="path" presetSubtype="0" accel="50000" decel="50000" fill="hold" grpId="1" nodeType="clickEffect">
                                  <p:stCondLst>
                                    <p:cond delay="0"/>
                                  </p:stCondLst>
                                  <p:childTnLst>
                                    <p:animMotion origin="layout" path="M -0.00157 -0.00347 L -0.00157 -0.00347 L 0.05503 -0.00232 C 0.05711 -0.00232 0.05937 -0.00116 0.06163 -0.00116 C 0.07066 -0.00046 0.07986 -0.00023 0.08889 0.00023 C 0.0927 0.00069 0.09652 0.00093 0.10034 0.00139 C 0.10156 0.00162 0.10277 0.00255 0.10399 0.00278 C 0.11041 0.00347 0.11666 0.00347 0.12291 0.00393 C 0.12604 0.0044 0.12916 0.00463 0.13229 0.00532 C 0.13368 0.00555 0.13489 0.00625 0.13611 0.00648 C 0.13871 0.00694 0.14114 0.00741 0.14375 0.00764 C 0.14965 0.01042 0.14548 0.0088 0.1559 0.01157 C 0.15746 0.01204 0.15902 0.0125 0.16076 0.01273 L 0.171 0.01412 C 0.17291 0.01481 0.17482 0.01597 0.17673 0.01643 C 0.17882 0.01713 0.18125 0.01713 0.18333 0.01782 C 0.18472 0.01829 0.18576 0.01968 0.18715 0.02037 C 0.18836 0.02083 0.18958 0.0213 0.19097 0.02153 C 0.20399 0.02546 0.18472 0.01921 0.20312 0.02523 C 0.20434 0.02569 0.20573 0.02593 0.20694 0.02662 C 0.20937 0.02824 0.2118 0.03079 0.21441 0.03171 L 0.22204 0.03426 C 0.22326 0.03449 0.22465 0.03495 0.22586 0.03542 C 0.23264 0.03843 0.22413 0.03472 0.23246 0.03796 C 0.23333 0.03819 0.2342 0.03889 0.23524 0.03912 C 0.2375 0.03981 0.23958 0.04005 0.24184 0.04051 C 0.24861 0.04352 0.2401 0.03981 0.24843 0.04305 C 0.2552 0.0456 0.24635 0.04282 0.25607 0.04537 C 0.25694 0.0463 0.25781 0.04745 0.25885 0.04792 C 0.26059 0.04884 0.26267 0.04884 0.26458 0.0493 C 0.26614 0.04954 0.2677 0.05023 0.26927 0.05046 C 0.27135 0.05093 0.27361 0.05116 0.27586 0.05185 C 0.27743 0.05208 0.27899 0.05278 0.28055 0.05301 C 0.28402 0.0537 0.2875 0.05393 0.29097 0.05417 C 0.29184 0.05463 0.29288 0.05486 0.29375 0.05555 C 0.29583 0.05694 0.29722 0.05972 0.29948 0.06065 C 0.3026 0.06204 0.30225 0.06042 0.30225 0.06319 L 0.30329 0.06319 " pathEditMode="relative" ptsTypes="AAAAAAAAAAAAAAAAAAAAAAAAAAAAAAAAAAAAAA">
                                      <p:cBhvr>
                                        <p:cTn id="52" dur="2000" fill="hold"/>
                                        <p:tgtEl>
                                          <p:spTgt spid="21"/>
                                        </p:tgtEl>
                                        <p:attrNameLst>
                                          <p:attrName>ppt_x</p:attrName>
                                          <p:attrName>ppt_y</p:attrName>
                                        </p:attrNameLst>
                                      </p:cBhvr>
                                    </p:animMotion>
                                  </p:childTnLst>
                                </p:cTn>
                              </p:par>
                            </p:childTnLst>
                          </p:cTn>
                        </p:par>
                      </p:childTnLst>
                    </p:cTn>
                  </p:par>
                </p:childTnLst>
              </p:cTn>
              <p:nextCondLst>
                <p:cond evt="onClick" delay="0">
                  <p:tgtEl>
                    <p:spTgt spid="21"/>
                  </p:tgtEl>
                </p:cond>
              </p:nextCondLst>
            </p:seq>
            <p:seq concurrent="1" nextAc="seek">
              <p:cTn id="53" restart="whenNotActive" fill="hold" evtFilter="cancelBubble" nodeType="interactiveSeq">
                <p:stCondLst>
                  <p:cond evt="onClick" delay="0">
                    <p:tgtEl>
                      <p:spTgt spid="28"/>
                    </p:tgtEl>
                  </p:cond>
                </p:stCondLst>
                <p:endSync evt="end" delay="0">
                  <p:rtn val="all"/>
                </p:endSync>
                <p:childTnLst>
                  <p:par>
                    <p:cTn id="54" fill="hold">
                      <p:stCondLst>
                        <p:cond delay="0"/>
                      </p:stCondLst>
                      <p:childTnLst>
                        <p:par>
                          <p:cTn id="55" fill="hold">
                            <p:stCondLst>
                              <p:cond delay="0"/>
                            </p:stCondLst>
                            <p:childTnLst>
                              <p:par>
                                <p:cTn id="56" presetID="0" presetClass="path" presetSubtype="0" accel="50000" decel="50000" fill="hold" grpId="1" nodeType="clickEffect">
                                  <p:stCondLst>
                                    <p:cond delay="0"/>
                                  </p:stCondLst>
                                  <p:childTnLst>
                                    <p:animMotion origin="layout" path="M 0.00277 -0.00023 L 0.00277 -0.00023 C 0.00642 -0.00162 0.01024 -0.00301 0.01406 -0.00416 C 0.01614 -0.00463 0.0184 -0.00463 0.02066 -0.00532 C 0.02326 -0.00625 0.02552 -0.0081 0.02812 -0.00926 C 0.0309 -0.01018 0.03385 -0.01041 0.03663 -0.01157 C 0.04305 -0.01435 0.04913 -0.01805 0.05555 -0.0206 L 0.07621 -0.02801 C 0.09236 -0.03402 0.07899 -0.02986 0.09427 -0.03426 C 0.09739 -0.03634 0.10034 -0.03888 0.10364 -0.04074 C 0.10607 -0.04189 0.10868 -0.04213 0.11111 -0.04305 C 0.11406 -0.04421 0.11684 -0.0456 0.11961 -0.04699 C 0.12187 -0.04814 0.12395 -0.04953 0.12621 -0.05069 C 0.13298 -0.05439 0.14878 -0.06157 0.1526 -0.06319 C 0.15555 -0.06458 0.15816 -0.0662 0.16111 -0.06713 C 0.1802 -0.07222 0.1618 -0.06643 0.17812 -0.07338 C 0.19305 -0.07963 0.17916 -0.07314 0.19131 -0.07708 C 0.19965 -0.07986 0.19427 -0.0787 0.20069 -0.08217 C 0.20555 -0.08472 0.20625 -0.08402 0.21024 -0.08726 C 0.21145 -0.08842 0.21267 -0.08981 0.21406 -0.09097 C 0.21597 -0.09282 0.21822 -0.0949 0.22066 -0.09606 C 0.22187 -0.09652 0.22309 -0.09699 0.2243 -0.09722 C 0.22569 -0.09814 0.22673 -0.09907 0.22812 -0.09976 C 0.2309 -0.10115 0.23454 -0.10277 0.2375 -0.1037 C 0.24062 -0.10439 0.24704 -0.10601 0.24704 -0.10601 C 0.24791 -0.10694 0.24878 -0.1081 0.24982 -0.10856 C 0.25104 -0.10926 0.25243 -0.10949 0.25364 -0.10995 C 0.26024 -0.1125 0.25173 -0.11018 0.26302 -0.1125 C 0.26736 -0.11435 0.26493 -0.11365 0.27066 -0.11365 L 0.27066 -0.11365 " pathEditMode="relative" ptsTypes="AAAAAAAAAAAAAAAAAAAAAAAAAAAAAA">
                                      <p:cBhvr>
                                        <p:cTn id="57" dur="2000" fill="hold"/>
                                        <p:tgtEl>
                                          <p:spTgt spid="28"/>
                                        </p:tgtEl>
                                        <p:attrNameLst>
                                          <p:attrName>ppt_x</p:attrName>
                                          <p:attrName>ppt_y</p:attrName>
                                        </p:attrNameLst>
                                      </p:cBhvr>
                                    </p:animMotion>
                                  </p:childTnLst>
                                </p:cTn>
                              </p:par>
                            </p:childTnLst>
                          </p:cTn>
                        </p:par>
                      </p:childTnLst>
                    </p:cTn>
                  </p:par>
                </p:childTnLst>
              </p:cTn>
              <p:nextCondLst>
                <p:cond evt="onClick" delay="0">
                  <p:tgtEl>
                    <p:spTgt spid="28"/>
                  </p:tgtEl>
                </p:cond>
              </p:nextCondLst>
            </p:seq>
            <p:seq concurrent="1" nextAc="seek">
              <p:cTn id="58" restart="whenNotActive" fill="hold" evtFilter="cancelBubble" nodeType="interactiveSeq">
                <p:stCondLst>
                  <p:cond evt="onClick" delay="0">
                    <p:tgtEl>
                      <p:spTgt spid="26"/>
                    </p:tgtEl>
                  </p:cond>
                </p:stCondLst>
                <p:endSync evt="end" delay="0">
                  <p:rtn val="all"/>
                </p:endSync>
                <p:childTnLst>
                  <p:par>
                    <p:cTn id="59" fill="hold">
                      <p:stCondLst>
                        <p:cond delay="0"/>
                      </p:stCondLst>
                      <p:childTnLst>
                        <p:par>
                          <p:cTn id="60" fill="hold">
                            <p:stCondLst>
                              <p:cond delay="0"/>
                            </p:stCondLst>
                            <p:childTnLst>
                              <p:par>
                                <p:cTn id="61" presetID="0" presetClass="path" presetSubtype="0" accel="50000" decel="50000" fill="hold" grpId="1" nodeType="clickEffect">
                                  <p:stCondLst>
                                    <p:cond delay="0"/>
                                  </p:stCondLst>
                                  <p:childTnLst>
                                    <p:animMotion origin="layout" path="M 0.00191 -0.00232 L 0.00191 -0.00232 C 0.00625 -0.0007 0.01059 0.00069 0.0151 0.00255 C 0.02135 0.00532 0.02726 0.01018 0.03385 0.01134 L 0.04705 0.01389 C 0.05243 0.01481 0.05781 0.01551 0.06319 0.01643 C 0.06858 0.01759 0.07378 0.01944 0.07917 0.02014 C 0.08542 0.02106 0.09184 0.02106 0.09809 0.02153 C 0.10469 0.02268 0.11128 0.0243 0.11788 0.02523 C 0.12326 0.02593 0.12864 0.02569 0.13385 0.02662 C 0.13958 0.02731 0.14514 0.0294 0.15087 0.03032 C 0.15851 0.03171 0.18003 0.03264 0.18489 0.03287 C 0.18767 0.03333 0.19045 0.0338 0.1934 0.03403 C 0.22448 0.0368 0.23628 0.03495 0.27552 0.03403 L 0.28767 0.03287 L 0.30851 0.03032 C 0.31007 0.0294 0.31163 0.02847 0.31319 0.02778 C 0.31441 0.02731 0.3158 0.02708 0.31701 0.02662 C 0.31823 0.02593 0.31944 0.02477 0.32066 0.02407 C 0.32257 0.02315 0.32448 0.02245 0.32639 0.02153 C 0.32726 0.02106 0.3283 0.02037 0.32917 0.02014 C 0.34844 0.01898 0.34184 0.01898 0.34913 0.01898 L 0.34913 0.01898 " pathEditMode="relative" ptsTypes="AAAAAAAAAAAAAAAAAAAAAAA">
                                      <p:cBhvr>
                                        <p:cTn id="62" dur="2000" fill="hold"/>
                                        <p:tgtEl>
                                          <p:spTgt spid="26"/>
                                        </p:tgtEl>
                                        <p:attrNameLst>
                                          <p:attrName>ppt_x</p:attrName>
                                          <p:attrName>ppt_y</p:attrName>
                                        </p:attrNameLst>
                                      </p:cBhvr>
                                    </p:animMotion>
                                  </p:childTnLst>
                                </p:cTn>
                              </p:par>
                            </p:childTnLst>
                          </p:cTn>
                        </p:par>
                      </p:childTnLst>
                    </p:cTn>
                  </p:par>
                </p:childTnLst>
              </p:cTn>
              <p:nextCondLst>
                <p:cond evt="onClick" delay="0">
                  <p:tgtEl>
                    <p:spTgt spid="26"/>
                  </p:tgtEl>
                </p:cond>
              </p:nextCondLst>
            </p:seq>
            <p:seq concurrent="1" nextAc="seek">
              <p:cTn id="63" restart="whenNotActive" fill="hold" evtFilter="cancelBubble" nodeType="interactiveSeq">
                <p:stCondLst>
                  <p:cond evt="onClick" delay="0">
                    <p:tgtEl>
                      <p:spTgt spid="24"/>
                    </p:tgtEl>
                  </p:cond>
                </p:stCondLst>
                <p:endSync evt="end" delay="0">
                  <p:rtn val="all"/>
                </p:endSync>
                <p:childTnLst>
                  <p:par>
                    <p:cTn id="64" fill="hold">
                      <p:stCondLst>
                        <p:cond delay="0"/>
                      </p:stCondLst>
                      <p:childTnLst>
                        <p:par>
                          <p:cTn id="65" fill="hold">
                            <p:stCondLst>
                              <p:cond delay="0"/>
                            </p:stCondLst>
                            <p:childTnLst>
                              <p:par>
                                <p:cTn id="66" presetID="0" presetClass="path" presetSubtype="0" accel="50000" decel="50000" fill="hold" grpId="1" nodeType="clickEffect">
                                  <p:stCondLst>
                                    <p:cond delay="0"/>
                                  </p:stCondLst>
                                  <p:childTnLst>
                                    <p:animMotion origin="layout" path="M 0.00469 0.00463 L 0.00469 0.00463 L 0.03385 0.00208 L 0.11302 0.00069 C 0.12274 0.00023 0.13264 -0.00047 0.14236 -0.00047 L 0.30746 0.00069 L 0.30746 0.00069 " pathEditMode="relative" ptsTypes="AAAAAAA">
                                      <p:cBhvr>
                                        <p:cTn id="67" dur="2000" fill="hold"/>
                                        <p:tgtEl>
                                          <p:spTgt spid="24"/>
                                        </p:tgtEl>
                                        <p:attrNameLst>
                                          <p:attrName>ppt_x</p:attrName>
                                          <p:attrName>ppt_y</p:attrName>
                                        </p:attrNameLst>
                                      </p:cBhvr>
                                    </p:animMotion>
                                  </p:childTnLst>
                                </p:cTn>
                              </p:par>
                            </p:childTnLst>
                          </p:cTn>
                        </p:par>
                      </p:childTnLst>
                    </p:cTn>
                  </p:par>
                </p:childTnLst>
              </p:cTn>
              <p:nextCondLst>
                <p:cond evt="onClick" delay="0">
                  <p:tgtEl>
                    <p:spTgt spid="24"/>
                  </p:tgtEl>
                </p:cond>
              </p:nextCondLst>
            </p:seq>
            <p:seq concurrent="1" nextAc="seek">
              <p:cTn id="68" restart="whenNotActive" fill="hold" evtFilter="cancelBubble" nodeType="interactiveSeq">
                <p:stCondLst>
                  <p:cond evt="onClick" delay="0">
                    <p:tgtEl>
                      <p:spTgt spid="27"/>
                    </p:tgtEl>
                  </p:cond>
                </p:stCondLst>
                <p:endSync evt="end" delay="0">
                  <p:rtn val="all"/>
                </p:endSync>
                <p:childTnLst>
                  <p:par>
                    <p:cTn id="69" fill="hold">
                      <p:stCondLst>
                        <p:cond delay="0"/>
                      </p:stCondLst>
                      <p:childTnLst>
                        <p:par>
                          <p:cTn id="70" fill="hold">
                            <p:stCondLst>
                              <p:cond delay="0"/>
                            </p:stCondLst>
                            <p:childTnLst>
                              <p:par>
                                <p:cTn id="71" presetID="0" presetClass="path" presetSubtype="0" accel="50000" decel="50000" fill="hold" grpId="1" nodeType="clickEffect">
                                  <p:stCondLst>
                                    <p:cond delay="0"/>
                                  </p:stCondLst>
                                  <p:childTnLst>
                                    <p:animMotion origin="layout" path="M -0.00452 0.00093 L -0.00452 0.00093 C 0.05 -0.00301 -0.01163 0.00093 0.11337 0.00093 L 0.25208 -0.00046 C 0.25451 -0.00092 0.25712 -0.00139 0.25955 -0.00162 C 0.27951 -0.00416 0.29392 -0.00347 0.31614 -0.00416 C 0.32864 -0.00694 0.31996 -0.00555 0.34271 -0.00555 L 0.34271 -0.00555 " pathEditMode="relative" ptsTypes="AAAAAAAA">
                                      <p:cBhvr>
                                        <p:cTn id="72" dur="2000" fill="hold"/>
                                        <p:tgtEl>
                                          <p:spTgt spid="27"/>
                                        </p:tgtEl>
                                        <p:attrNameLst>
                                          <p:attrName>ppt_x</p:attrName>
                                          <p:attrName>ppt_y</p:attrName>
                                        </p:attrNameLst>
                                      </p:cBhvr>
                                    </p:animMotion>
                                  </p:childTnLst>
                                </p:cTn>
                              </p:par>
                            </p:childTnLst>
                          </p:cTn>
                        </p:par>
                      </p:childTnLst>
                    </p:cTn>
                  </p:par>
                </p:childTnLst>
              </p:cTn>
              <p:nextCondLst>
                <p:cond evt="onClick" delay="0">
                  <p:tgtEl>
                    <p:spTgt spid="27"/>
                  </p:tgtEl>
                </p:cond>
              </p:nextCondLst>
            </p:seq>
            <p:seq concurrent="1" nextAc="seek">
              <p:cTn id="73" restart="whenNotActive" fill="hold" evtFilter="cancelBubble" nodeType="interactiveSeq">
                <p:stCondLst>
                  <p:cond evt="onClick" delay="0">
                    <p:tgtEl>
                      <p:spTgt spid="19"/>
                    </p:tgtEl>
                  </p:cond>
                </p:stCondLst>
                <p:endSync evt="end" delay="0">
                  <p:rtn val="all"/>
                </p:endSync>
                <p:childTnLst>
                  <p:par>
                    <p:cTn id="74" fill="hold">
                      <p:stCondLst>
                        <p:cond delay="0"/>
                      </p:stCondLst>
                      <p:childTnLst>
                        <p:par>
                          <p:cTn id="75" fill="hold">
                            <p:stCondLst>
                              <p:cond delay="0"/>
                            </p:stCondLst>
                            <p:childTnLst>
                              <p:par>
                                <p:cTn id="76" presetID="0" presetClass="path" presetSubtype="0" accel="50000" decel="50000" fill="hold" grpId="1" nodeType="clickEffect">
                                  <p:stCondLst>
                                    <p:cond delay="0"/>
                                  </p:stCondLst>
                                  <p:childTnLst>
                                    <p:animMotion origin="layout" path="M -0.00729 -0.00417 L -0.00729 -0.00417 L 0.12465 -0.00556 C 0.14323 -0.00579 0.13316 -0.00672 0.14635 -0.00811 C 0.15173 -0.00857 0.15712 -0.00903 0.1625 -0.00926 C 0.20139 -0.01111 0.1875 -0.00973 0.21805 -0.01181 C 0.26632 -0.01528 0.20503 -0.01111 0.24253 -0.01436 C 0.24896 -0.01482 0.25521 -0.01505 0.26146 -0.01551 C 0.26476 -0.01644 0.26684 -0.0169 0.26996 -0.01806 C 0.27101 -0.01852 0.27187 -0.01922 0.27274 -0.01945 C 0.28003 -0.02014 0.28732 -0.02014 0.29444 -0.02061 C 0.29739 -0.02107 0.30017 -0.0213 0.30295 -0.02176 C 0.30555 -0.02246 0.31371 -0.025 0.31528 -0.0257 L 0.32101 -0.02801 L 0.32101 -0.02801 " pathEditMode="relative" ptsTypes="AAAAAAAAAAAAAAA">
                                      <p:cBhvr>
                                        <p:cTn id="77" dur="2000" fill="hold"/>
                                        <p:tgtEl>
                                          <p:spTgt spid="19"/>
                                        </p:tgtEl>
                                        <p:attrNameLst>
                                          <p:attrName>ppt_x</p:attrName>
                                          <p:attrName>ppt_y</p:attrName>
                                        </p:attrNameLst>
                                      </p:cBhvr>
                                    </p:animMotion>
                                  </p:childTnLst>
                                </p:cTn>
                              </p:par>
                            </p:childTnLst>
                          </p:cTn>
                        </p:par>
                      </p:childTnLst>
                    </p:cTn>
                  </p:par>
                </p:childTnLst>
              </p:cTn>
              <p:nextCondLst>
                <p:cond evt="onClick" delay="0">
                  <p:tgtEl>
                    <p:spTgt spid="19"/>
                  </p:tgtEl>
                </p:cond>
              </p:nextCondLst>
            </p:seq>
          </p:childTnLst>
        </p:cTn>
      </p:par>
    </p:tnLst>
    <p:bldLst>
      <p:bldP spid="4" grpId="0"/>
      <p:bldP spid="20" grpId="0" animBg="1"/>
      <p:bldP spid="23" grpId="0" animBg="1"/>
      <p:bldP spid="19" grpId="0" animBg="1"/>
      <p:bldP spid="19" grpId="1" animBg="1"/>
      <p:bldP spid="21" grpId="0" animBg="1"/>
      <p:bldP spid="21" grpId="1" animBg="1"/>
      <p:bldP spid="24" grpId="0" animBg="1"/>
      <p:bldP spid="24" grpId="1" animBg="1"/>
      <p:bldP spid="26" grpId="0" animBg="1"/>
      <p:bldP spid="26" grpId="1" animBg="1"/>
      <p:bldP spid="27" grpId="0" animBg="1"/>
      <p:bldP spid="27" grpId="1" animBg="1"/>
      <p:bldP spid="28" grpId="0" animBg="1"/>
      <p:bldP spid="28" grpId="1" animBg="1"/>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a:t>Excellent Counting</a:t>
            </a:r>
            <a:r>
              <a:rPr lang="en-GB" altLang="en-US" sz="3600" dirty="0"/>
              <a:t>!</a:t>
            </a:r>
            <a:endParaRPr lang="en-GB" sz="3600" dirty="0">
              <a:latin typeface="+mn-lt"/>
            </a:endParaRPr>
          </a:p>
        </p:txBody>
      </p:sp>
      <p:sp>
        <p:nvSpPr>
          <p:cNvPr id="5" name="Rectangle 4"/>
          <p:cNvSpPr/>
          <p:nvPr/>
        </p:nvSpPr>
        <p:spPr>
          <a:xfrm>
            <a:off x="755650" y="1513946"/>
            <a:ext cx="7632700" cy="553998"/>
          </a:xfrm>
          <a:prstGeom prst="rect">
            <a:avLst/>
          </a:prstGeom>
        </p:spPr>
        <p:txBody>
          <a:bodyPr wrap="square" lIns="0" tIns="0" rIns="0" bIns="0">
            <a:spAutoFit/>
          </a:bodyPr>
          <a:lstStyle/>
          <a:p>
            <a:pPr>
              <a:defRPr/>
            </a:pPr>
            <a:r>
              <a:rPr lang="en-GB" altLang="en-US" dirty="0">
                <a:ea typeface="Sassoon Infant Rg" charset="0"/>
                <a:cs typeface="Sassoon Infant Rg" charset="0"/>
              </a:rPr>
              <a:t>Thank you for helping! You matched the number of sprinkles to the total on the dice.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4320" y="2682330"/>
            <a:ext cx="1244030" cy="3568551"/>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11314" y="3827816"/>
            <a:ext cx="1049214" cy="2423065"/>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54202" y="3669606"/>
            <a:ext cx="1017644" cy="2581275"/>
          </a:xfrm>
          <a:prstGeom prst="rect">
            <a:avLst/>
          </a:prstGeom>
        </p:spPr>
      </p:pic>
      <p:sp>
        <p:nvSpPr>
          <p:cNvPr id="10" name="Main Question"/>
          <p:cNvSpPr/>
          <p:nvPr/>
        </p:nvSpPr>
        <p:spPr>
          <a:xfrm>
            <a:off x="689095" y="2216689"/>
            <a:ext cx="6655447" cy="652086"/>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How many sprinkles would you like on your own ice cream?</a:t>
            </a:r>
            <a:endParaRPr lang="en-GB" b="1" dirty="0"/>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08539" y="3606750"/>
            <a:ext cx="3025929" cy="2644131"/>
          </a:xfrm>
          <a:prstGeom prst="rect">
            <a:avLst/>
          </a:prstGeom>
        </p:spPr>
      </p:pic>
    </p:spTree>
    <p:extLst>
      <p:ext uri="{BB962C8B-B14F-4D97-AF65-F5344CB8AC3E}">
        <p14:creationId xmlns:p14="http://schemas.microsoft.com/office/powerpoint/2010/main" val="4032769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384</TotalTime>
  <Words>726</Words>
  <Application>Microsoft Office PowerPoint</Application>
  <PresentationFormat>On-screen Show (4:3)</PresentationFormat>
  <Paragraphs>61</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Sassoon Infant Rg</vt:lpstr>
      <vt:lpstr>Arial</vt:lpstr>
      <vt:lpstr>Calibri</vt:lpstr>
      <vt:lpstr>Twinkl</vt:lpstr>
      <vt:lpstr>Office Theme</vt:lpstr>
      <vt:lpstr>PowerPoint Presentation</vt:lpstr>
      <vt:lpstr>Instructions</vt:lpstr>
      <vt:lpstr>Counting Ice Cream Sprinkles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Excellent Counting!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Sabine Drabble</dc:creator>
  <cp:lastModifiedBy>Staff Owls</cp:lastModifiedBy>
  <cp:revision>18</cp:revision>
  <dcterms:created xsi:type="dcterms:W3CDTF">2018-12-16T17:03:23Z</dcterms:created>
  <dcterms:modified xsi:type="dcterms:W3CDTF">2020-06-05T15:29:29Z</dcterms:modified>
</cp:coreProperties>
</file>