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4" r:id="rId3"/>
    <p:sldId id="265" r:id="rId4"/>
    <p:sldId id="263" r:id="rId5"/>
    <p:sldId id="260" r:id="rId6"/>
    <p:sldId id="259" r:id="rId7"/>
    <p:sldId id="261"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varScale="1">
        <p:scale>
          <a:sx n="84" d="100"/>
          <a:sy n="84" d="100"/>
        </p:scale>
        <p:origin x="442"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462479F-9592-4F99-8161-1AC0C0BAAEE6}"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EADEBF-10FD-4BCF-AE7A-8C407280F078}" type="slidenum">
              <a:rPr lang="en-GB" smtClean="0"/>
              <a:t>‹#›</a:t>
            </a:fld>
            <a:endParaRPr lang="en-GB"/>
          </a:p>
        </p:txBody>
      </p:sp>
    </p:spTree>
    <p:extLst>
      <p:ext uri="{BB962C8B-B14F-4D97-AF65-F5344CB8AC3E}">
        <p14:creationId xmlns:p14="http://schemas.microsoft.com/office/powerpoint/2010/main" val="732117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62479F-9592-4F99-8161-1AC0C0BAAEE6}"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EADEBF-10FD-4BCF-AE7A-8C407280F078}" type="slidenum">
              <a:rPr lang="en-GB" smtClean="0"/>
              <a:t>‹#›</a:t>
            </a:fld>
            <a:endParaRPr lang="en-GB"/>
          </a:p>
        </p:txBody>
      </p:sp>
    </p:spTree>
    <p:extLst>
      <p:ext uri="{BB962C8B-B14F-4D97-AF65-F5344CB8AC3E}">
        <p14:creationId xmlns:p14="http://schemas.microsoft.com/office/powerpoint/2010/main" val="10640187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462479F-9592-4F99-8161-1AC0C0BAAEE6}"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EADEBF-10FD-4BCF-AE7A-8C407280F078}" type="slidenum">
              <a:rPr lang="en-GB" smtClean="0"/>
              <a:t>‹#›</a:t>
            </a:fld>
            <a:endParaRPr lang="en-GB"/>
          </a:p>
        </p:txBody>
      </p:sp>
    </p:spTree>
    <p:extLst>
      <p:ext uri="{BB962C8B-B14F-4D97-AF65-F5344CB8AC3E}">
        <p14:creationId xmlns:p14="http://schemas.microsoft.com/office/powerpoint/2010/main" val="3274951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462479F-9592-4F99-8161-1AC0C0BAAEE6}"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EADEBF-10FD-4BCF-AE7A-8C407280F078}" type="slidenum">
              <a:rPr lang="en-GB" smtClean="0"/>
              <a:t>‹#›</a:t>
            </a:fld>
            <a:endParaRPr lang="en-GB"/>
          </a:p>
        </p:txBody>
      </p:sp>
    </p:spTree>
    <p:extLst>
      <p:ext uri="{BB962C8B-B14F-4D97-AF65-F5344CB8AC3E}">
        <p14:creationId xmlns:p14="http://schemas.microsoft.com/office/powerpoint/2010/main" val="2773025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462479F-9592-4F99-8161-1AC0C0BAAEE6}" type="datetimeFigureOut">
              <a:rPr lang="en-GB" smtClean="0"/>
              <a:t>09/05/2020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EADEBF-10FD-4BCF-AE7A-8C407280F078}" type="slidenum">
              <a:rPr lang="en-GB" smtClean="0"/>
              <a:t>‹#›</a:t>
            </a:fld>
            <a:endParaRPr lang="en-GB"/>
          </a:p>
        </p:txBody>
      </p:sp>
    </p:spTree>
    <p:extLst>
      <p:ext uri="{BB962C8B-B14F-4D97-AF65-F5344CB8AC3E}">
        <p14:creationId xmlns:p14="http://schemas.microsoft.com/office/powerpoint/2010/main" val="141015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462479F-9592-4F99-8161-1AC0C0BAAEE6}" type="datetimeFigureOut">
              <a:rPr lang="en-GB" smtClean="0"/>
              <a:t>09/05/2020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EADEBF-10FD-4BCF-AE7A-8C407280F078}" type="slidenum">
              <a:rPr lang="en-GB" smtClean="0"/>
              <a:t>‹#›</a:t>
            </a:fld>
            <a:endParaRPr lang="en-GB"/>
          </a:p>
        </p:txBody>
      </p:sp>
    </p:spTree>
    <p:extLst>
      <p:ext uri="{BB962C8B-B14F-4D97-AF65-F5344CB8AC3E}">
        <p14:creationId xmlns:p14="http://schemas.microsoft.com/office/powerpoint/2010/main" val="16889998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62479F-9592-4F99-8161-1AC0C0BAAEE6}" type="datetimeFigureOut">
              <a:rPr lang="en-GB" smtClean="0"/>
              <a:t>09/05/2020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EADEBF-10FD-4BCF-AE7A-8C407280F078}" type="slidenum">
              <a:rPr lang="en-GB" smtClean="0"/>
              <a:t>‹#›</a:t>
            </a:fld>
            <a:endParaRPr lang="en-GB"/>
          </a:p>
        </p:txBody>
      </p:sp>
    </p:spTree>
    <p:extLst>
      <p:ext uri="{BB962C8B-B14F-4D97-AF65-F5344CB8AC3E}">
        <p14:creationId xmlns:p14="http://schemas.microsoft.com/office/powerpoint/2010/main" val="3763601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62479F-9592-4F99-8161-1AC0C0BAAEE6}"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EADEBF-10FD-4BCF-AE7A-8C407280F078}" type="slidenum">
              <a:rPr lang="en-GB" smtClean="0"/>
              <a:t>‹#›</a:t>
            </a:fld>
            <a:endParaRPr lang="en-GB"/>
          </a:p>
        </p:txBody>
      </p:sp>
    </p:spTree>
    <p:extLst>
      <p:ext uri="{BB962C8B-B14F-4D97-AF65-F5344CB8AC3E}">
        <p14:creationId xmlns:p14="http://schemas.microsoft.com/office/powerpoint/2010/main" val="1511442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62479F-9592-4F99-8161-1AC0C0BAAEE6}"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EADEBF-10FD-4BCF-AE7A-8C407280F078}" type="slidenum">
              <a:rPr lang="en-GB" smtClean="0"/>
              <a:t>‹#›</a:t>
            </a:fld>
            <a:endParaRPr lang="en-GB"/>
          </a:p>
        </p:txBody>
      </p:sp>
    </p:spTree>
    <p:extLst>
      <p:ext uri="{BB962C8B-B14F-4D97-AF65-F5344CB8AC3E}">
        <p14:creationId xmlns:p14="http://schemas.microsoft.com/office/powerpoint/2010/main" val="4140916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62479F-9592-4F99-8161-1AC0C0BAAEE6}"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EADEBF-10FD-4BCF-AE7A-8C407280F078}" type="slidenum">
              <a:rPr lang="en-GB" smtClean="0"/>
              <a:t>‹#›</a:t>
            </a:fld>
            <a:endParaRPr lang="en-GB"/>
          </a:p>
        </p:txBody>
      </p:sp>
    </p:spTree>
    <p:extLst>
      <p:ext uri="{BB962C8B-B14F-4D97-AF65-F5344CB8AC3E}">
        <p14:creationId xmlns:p14="http://schemas.microsoft.com/office/powerpoint/2010/main" val="1029115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62479F-9592-4F99-8161-1AC0C0BAAEE6}"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EADEBF-10FD-4BCF-AE7A-8C407280F078}" type="slidenum">
              <a:rPr lang="en-GB" smtClean="0"/>
              <a:t>‹#›</a:t>
            </a:fld>
            <a:endParaRPr lang="en-GB"/>
          </a:p>
        </p:txBody>
      </p:sp>
    </p:spTree>
    <p:extLst>
      <p:ext uri="{BB962C8B-B14F-4D97-AF65-F5344CB8AC3E}">
        <p14:creationId xmlns:p14="http://schemas.microsoft.com/office/powerpoint/2010/main" val="2954923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62479F-9592-4F99-8161-1AC0C0BAAEE6}" type="datetimeFigureOut">
              <a:rPr lang="en-GB" smtClean="0"/>
              <a:t>09/05/2020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EADEBF-10FD-4BCF-AE7A-8C407280F078}" type="slidenum">
              <a:rPr lang="en-GB" smtClean="0"/>
              <a:t>‹#›</a:t>
            </a:fld>
            <a:endParaRPr lang="en-GB"/>
          </a:p>
        </p:txBody>
      </p:sp>
    </p:spTree>
    <p:extLst>
      <p:ext uri="{BB962C8B-B14F-4D97-AF65-F5344CB8AC3E}">
        <p14:creationId xmlns:p14="http://schemas.microsoft.com/office/powerpoint/2010/main" val="33489107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I8NfUBUetZw" TargetMode="External"/><Relationship Id="rId2" Type="http://schemas.openxmlformats.org/officeDocument/2006/relationships/image" Target="../media/image1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41679" y="0"/>
            <a:ext cx="8847786" cy="369332"/>
          </a:xfrm>
          <a:prstGeom prst="rect">
            <a:avLst/>
          </a:prstGeom>
          <a:noFill/>
        </p:spPr>
        <p:txBody>
          <a:bodyPr wrap="square" rtlCol="0">
            <a:spAutoFit/>
          </a:bodyPr>
          <a:lstStyle/>
          <a:p>
            <a:pPr algn="ctr"/>
            <a:r>
              <a:rPr lang="en-US" dirty="0" smtClean="0"/>
              <a:t>The Celtic People </a:t>
            </a:r>
            <a:endParaRPr lang="en-GB" dirty="0"/>
          </a:p>
        </p:txBody>
      </p:sp>
      <p:pic>
        <p:nvPicPr>
          <p:cNvPr id="2052" name="Picture 4" descr="The Celts of England – Celtic Life Internation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282" y="948093"/>
            <a:ext cx="10058400" cy="5655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01882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eltic Round Houses and Hill Forts"/>
          <p:cNvPicPr>
            <a:picLocks noChangeAspect="1" noChangeArrowheads="1"/>
          </p:cNvPicPr>
          <p:nvPr/>
        </p:nvPicPr>
        <p:blipFill rotWithShape="1">
          <a:blip r:embed="rId2">
            <a:extLst>
              <a:ext uri="{28A0092B-C50C-407E-A947-70E740481C1C}">
                <a14:useLocalDpi xmlns:a14="http://schemas.microsoft.com/office/drawing/2010/main" val="0"/>
              </a:ext>
            </a:extLst>
          </a:blip>
          <a:srcRect l="-263" t="-1224" r="5108" b="14928"/>
          <a:stretch/>
        </p:blipFill>
        <p:spPr bwMode="auto">
          <a:xfrm>
            <a:off x="734097" y="1237710"/>
            <a:ext cx="10573554" cy="515042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32092" y="141668"/>
            <a:ext cx="10675559" cy="923330"/>
          </a:xfrm>
          <a:prstGeom prst="rect">
            <a:avLst/>
          </a:prstGeom>
          <a:noFill/>
        </p:spPr>
        <p:txBody>
          <a:bodyPr wrap="square" rtlCol="0">
            <a:spAutoFit/>
          </a:bodyPr>
          <a:lstStyle/>
          <a:p>
            <a:r>
              <a:rPr lang="en-US" dirty="0" smtClean="0"/>
              <a:t>The Celtic people live in round houses. They had thatched roofs made from straw or heather. The walls were made from wood, straw and mud which could all be collected from the forests. There is a small opening for a door but how many windows can you see?</a:t>
            </a:r>
            <a:endParaRPr lang="en-GB" dirty="0"/>
          </a:p>
        </p:txBody>
      </p:sp>
      <p:pic>
        <p:nvPicPr>
          <p:cNvPr id="4" name="Picture 3" descr="Roundhouse (dwelling) - Wikipedia"/>
          <p:cNvPicPr/>
          <p:nvPr/>
        </p:nvPicPr>
        <p:blipFill>
          <a:blip r:embed="rId3">
            <a:extLst>
              <a:ext uri="{28A0092B-C50C-407E-A947-70E740481C1C}">
                <a14:useLocalDpi xmlns:a14="http://schemas.microsoft.com/office/drawing/2010/main" val="0"/>
              </a:ext>
            </a:extLst>
          </a:blip>
          <a:srcRect/>
          <a:stretch>
            <a:fillRect/>
          </a:stretch>
        </p:blipFill>
        <p:spPr bwMode="auto">
          <a:xfrm>
            <a:off x="734097" y="1237710"/>
            <a:ext cx="10573554" cy="5150429"/>
          </a:xfrm>
          <a:prstGeom prst="rect">
            <a:avLst/>
          </a:prstGeom>
          <a:noFill/>
          <a:ln>
            <a:noFill/>
          </a:ln>
        </p:spPr>
      </p:pic>
    </p:spTree>
    <p:extLst>
      <p:ext uri="{BB962C8B-B14F-4D97-AF65-F5344CB8AC3E}">
        <p14:creationId xmlns:p14="http://schemas.microsoft.com/office/powerpoint/2010/main" val="2593169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mall hole in roof"/>
          <p:cNvPicPr>
            <a:picLocks noChangeAspect="1" noChangeArrowheads="1"/>
          </p:cNvPicPr>
          <p:nvPr/>
        </p:nvPicPr>
        <p:blipFill rotWithShape="1">
          <a:blip r:embed="rId2">
            <a:extLst>
              <a:ext uri="{28A0092B-C50C-407E-A947-70E740481C1C}">
                <a14:useLocalDpi xmlns:a14="http://schemas.microsoft.com/office/drawing/2010/main" val="0"/>
              </a:ext>
            </a:extLst>
          </a:blip>
          <a:srcRect b="12338"/>
          <a:stretch/>
        </p:blipFill>
        <p:spPr bwMode="auto">
          <a:xfrm>
            <a:off x="964886" y="1219514"/>
            <a:ext cx="9414457" cy="509543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84855" y="206062"/>
            <a:ext cx="9414457" cy="646331"/>
          </a:xfrm>
          <a:prstGeom prst="rect">
            <a:avLst/>
          </a:prstGeom>
          <a:noFill/>
        </p:spPr>
        <p:txBody>
          <a:bodyPr wrap="square" rtlCol="0">
            <a:spAutoFit/>
          </a:bodyPr>
          <a:lstStyle/>
          <a:p>
            <a:r>
              <a:rPr lang="en-US" dirty="0" smtClean="0"/>
              <a:t>The Celts didn’t have any windows but they had a small hole in the roof to let the smoke out. They would light a fire in the middle of their round house for cooking and eating. </a:t>
            </a:r>
            <a:endParaRPr lang="en-GB" dirty="0"/>
          </a:p>
        </p:txBody>
      </p:sp>
      <p:pic>
        <p:nvPicPr>
          <p:cNvPr id="7" name="Picture 6" descr="Celtic Round Houses and Hill Forts"/>
          <p:cNvPicPr/>
          <p:nvPr/>
        </p:nvPicPr>
        <p:blipFill rotWithShape="1">
          <a:blip r:embed="rId3">
            <a:extLst>
              <a:ext uri="{28A0092B-C50C-407E-A947-70E740481C1C}">
                <a14:useLocalDpi xmlns:a14="http://schemas.microsoft.com/office/drawing/2010/main" val="0"/>
              </a:ext>
            </a:extLst>
          </a:blip>
          <a:srcRect t="3000" b="12666"/>
          <a:stretch/>
        </p:blipFill>
        <p:spPr bwMode="auto">
          <a:xfrm>
            <a:off x="964885" y="1219514"/>
            <a:ext cx="9414457" cy="509543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89471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27551" y="193183"/>
            <a:ext cx="9798060" cy="369332"/>
          </a:xfrm>
          <a:prstGeom prst="rect">
            <a:avLst/>
          </a:prstGeom>
          <a:noFill/>
        </p:spPr>
        <p:txBody>
          <a:bodyPr wrap="square" rtlCol="0">
            <a:spAutoFit/>
          </a:bodyPr>
          <a:lstStyle/>
          <a:p>
            <a:pPr algn="ctr"/>
            <a:endParaRPr lang="en-GB" dirty="0"/>
          </a:p>
        </p:txBody>
      </p:sp>
      <p:pic>
        <p:nvPicPr>
          <p:cNvPr id="5" name="Picture 4" descr="Early Clothing in Costume History - From Skins to Celtic Dress ..."/>
          <p:cNvPicPr/>
          <p:nvPr/>
        </p:nvPicPr>
        <p:blipFill>
          <a:blip r:embed="rId2">
            <a:extLst>
              <a:ext uri="{28A0092B-C50C-407E-A947-70E740481C1C}">
                <a14:useLocalDpi xmlns:a14="http://schemas.microsoft.com/office/drawing/2010/main" val="0"/>
              </a:ext>
            </a:extLst>
          </a:blip>
          <a:srcRect/>
          <a:stretch>
            <a:fillRect/>
          </a:stretch>
        </p:blipFill>
        <p:spPr bwMode="auto">
          <a:xfrm>
            <a:off x="2158102" y="1418620"/>
            <a:ext cx="7088930" cy="4698844"/>
          </a:xfrm>
          <a:prstGeom prst="rect">
            <a:avLst/>
          </a:prstGeom>
          <a:noFill/>
          <a:ln>
            <a:noFill/>
          </a:ln>
        </p:spPr>
      </p:pic>
      <p:pic>
        <p:nvPicPr>
          <p:cNvPr id="6" name="Picture 5" descr="wool"/>
          <p:cNvPicPr/>
          <p:nvPr/>
        </p:nvPicPr>
        <p:blipFill rotWithShape="1">
          <a:blip r:embed="rId3">
            <a:extLst>
              <a:ext uri="{28A0092B-C50C-407E-A947-70E740481C1C}">
                <a14:useLocalDpi xmlns:a14="http://schemas.microsoft.com/office/drawing/2010/main" val="0"/>
              </a:ext>
            </a:extLst>
          </a:blip>
          <a:srcRect b="10333"/>
          <a:stretch/>
        </p:blipFill>
        <p:spPr bwMode="auto">
          <a:xfrm>
            <a:off x="2158102" y="1418620"/>
            <a:ext cx="7784388" cy="4866270"/>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2158102" y="193183"/>
            <a:ext cx="7784388" cy="923330"/>
          </a:xfrm>
          <a:prstGeom prst="rect">
            <a:avLst/>
          </a:prstGeom>
          <a:noFill/>
        </p:spPr>
        <p:txBody>
          <a:bodyPr wrap="square" rtlCol="0">
            <a:spAutoFit/>
          </a:bodyPr>
          <a:lstStyle/>
          <a:p>
            <a:r>
              <a:rPr lang="en-US" dirty="0" smtClean="0"/>
              <a:t>The </a:t>
            </a:r>
            <a:r>
              <a:rPr lang="en-US" dirty="0" err="1" smtClean="0"/>
              <a:t>celts</a:t>
            </a:r>
            <a:r>
              <a:rPr lang="en-US" dirty="0" smtClean="0"/>
              <a:t> loved bright </a:t>
            </a:r>
            <a:r>
              <a:rPr lang="en-US" dirty="0" err="1" smtClean="0"/>
              <a:t>colours</a:t>
            </a:r>
            <a:r>
              <a:rPr lang="en-US" dirty="0" smtClean="0"/>
              <a:t> so they would dye their trousers and tops lots of different </a:t>
            </a:r>
            <a:r>
              <a:rPr lang="en-US" dirty="0" err="1" smtClean="0"/>
              <a:t>colours</a:t>
            </a:r>
            <a:r>
              <a:rPr lang="en-US" dirty="0" smtClean="0"/>
              <a:t>. Their clothes were made from wool and they used vegetables and berries to dye their tunics and trousers.</a:t>
            </a:r>
            <a:endParaRPr lang="en-GB" dirty="0"/>
          </a:p>
        </p:txBody>
      </p:sp>
    </p:spTree>
    <p:extLst>
      <p:ext uri="{BB962C8B-B14F-4D97-AF65-F5344CB8AC3E}">
        <p14:creationId xmlns:p14="http://schemas.microsoft.com/office/powerpoint/2010/main" val="236368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2500"/>
                                        <p:tgtEl>
                                          <p:spTgt spid="6"/>
                                        </p:tgtEl>
                                        <p:attrNameLst>
                                          <p:attrName>ppt_w</p:attrName>
                                        </p:attrNameLst>
                                      </p:cBhvr>
                                      <p:tavLst>
                                        <p:tav tm="0">
                                          <p:val>
                                            <p:strVal val="ppt_w"/>
                                          </p:val>
                                        </p:tav>
                                        <p:tav tm="100000">
                                          <p:val>
                                            <p:fltVal val="0"/>
                                          </p:val>
                                        </p:tav>
                                      </p:tavLst>
                                    </p:anim>
                                    <p:anim calcmode="lin" valueType="num">
                                      <p:cBhvr>
                                        <p:cTn id="7" dur="2500"/>
                                        <p:tgtEl>
                                          <p:spTgt spid="6"/>
                                        </p:tgtEl>
                                        <p:attrNameLst>
                                          <p:attrName>ppt_h</p:attrName>
                                        </p:attrNameLst>
                                      </p:cBhvr>
                                      <p:tavLst>
                                        <p:tav tm="0">
                                          <p:val>
                                            <p:strVal val="ppt_h"/>
                                          </p:val>
                                        </p:tav>
                                        <p:tav tm="100000">
                                          <p:val>
                                            <p:fltVal val="0"/>
                                          </p:val>
                                        </p:tav>
                                      </p:tavLst>
                                    </p:anim>
                                    <p:anim calcmode="lin" valueType="num">
                                      <p:cBhvr>
                                        <p:cTn id="8" dur="2500"/>
                                        <p:tgtEl>
                                          <p:spTgt spid="6"/>
                                        </p:tgtEl>
                                        <p:attrNameLst>
                                          <p:attrName>style.rotation</p:attrName>
                                        </p:attrNameLst>
                                      </p:cBhvr>
                                      <p:tavLst>
                                        <p:tav tm="0">
                                          <p:val>
                                            <p:fltVal val="0"/>
                                          </p:val>
                                        </p:tav>
                                        <p:tav tm="100000">
                                          <p:val>
                                            <p:fltVal val="90"/>
                                          </p:val>
                                        </p:tav>
                                      </p:tavLst>
                                    </p:anim>
                                    <p:animEffect transition="out" filter="fade">
                                      <p:cBhvr>
                                        <p:cTn id="9" dur="2500"/>
                                        <p:tgtEl>
                                          <p:spTgt spid="6"/>
                                        </p:tgtEl>
                                      </p:cBhvr>
                                    </p:animEffect>
                                    <p:set>
                                      <p:cBhvr>
                                        <p:cTn id="10" dur="1" fill="hold">
                                          <p:stCondLst>
                                            <p:cond delay="2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erries and Nutrition: The Latest Research | NutritionFacts.org"/>
          <p:cNvPicPr/>
          <p:nvPr/>
        </p:nvPicPr>
        <p:blipFill>
          <a:blip r:embed="rId2">
            <a:extLst>
              <a:ext uri="{28A0092B-C50C-407E-A947-70E740481C1C}">
                <a14:useLocalDpi xmlns:a14="http://schemas.microsoft.com/office/drawing/2010/main" val="0"/>
              </a:ext>
            </a:extLst>
          </a:blip>
          <a:srcRect/>
          <a:stretch>
            <a:fillRect/>
          </a:stretch>
        </p:blipFill>
        <p:spPr bwMode="auto">
          <a:xfrm>
            <a:off x="838065" y="2163516"/>
            <a:ext cx="2355896" cy="2176664"/>
          </a:xfrm>
          <a:prstGeom prst="rect">
            <a:avLst/>
          </a:prstGeom>
          <a:noFill/>
          <a:ln>
            <a:noFill/>
          </a:ln>
        </p:spPr>
      </p:pic>
      <p:sp>
        <p:nvSpPr>
          <p:cNvPr id="4" name="Rectangle 3"/>
          <p:cNvSpPr/>
          <p:nvPr/>
        </p:nvSpPr>
        <p:spPr>
          <a:xfrm>
            <a:off x="1424221" y="1650551"/>
            <a:ext cx="843501" cy="388696"/>
          </a:xfrm>
          <a:prstGeom prst="rect">
            <a:avLst/>
          </a:prstGeom>
        </p:spPr>
        <p:txBody>
          <a:bodyPr wrap="none">
            <a:spAutoFit/>
          </a:bodyPr>
          <a:lstStyle/>
          <a:p>
            <a:pPr>
              <a:lnSpc>
                <a:spcPct val="107000"/>
              </a:lnSpc>
              <a:spcAft>
                <a:spcPts val="800"/>
              </a:spcAft>
            </a:pPr>
            <a:r>
              <a:rPr lang="en-GB" dirty="0" smtClean="0">
                <a:effectLst/>
                <a:latin typeface="Calibri" panose="020F0502020204030204" pitchFamily="34" charset="0"/>
                <a:ea typeface="Calibri" panose="020F0502020204030204" pitchFamily="34" charset="0"/>
                <a:cs typeface="Times New Roman" panose="02020603050405020304" pitchFamily="18" charset="0"/>
              </a:rPr>
              <a:t>Berries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descr="Nettle spinach"/>
          <p:cNvPicPr/>
          <p:nvPr/>
        </p:nvPicPr>
        <p:blipFill>
          <a:blip r:embed="rId3">
            <a:extLst>
              <a:ext uri="{28A0092B-C50C-407E-A947-70E740481C1C}">
                <a14:useLocalDpi xmlns:a14="http://schemas.microsoft.com/office/drawing/2010/main" val="0"/>
              </a:ext>
            </a:extLst>
          </a:blip>
          <a:srcRect/>
          <a:stretch>
            <a:fillRect/>
          </a:stretch>
        </p:blipFill>
        <p:spPr bwMode="auto">
          <a:xfrm>
            <a:off x="6753560" y="1350797"/>
            <a:ext cx="2059144" cy="2355694"/>
          </a:xfrm>
          <a:prstGeom prst="rect">
            <a:avLst/>
          </a:prstGeom>
          <a:noFill/>
          <a:ln>
            <a:noFill/>
          </a:ln>
        </p:spPr>
      </p:pic>
      <p:sp>
        <p:nvSpPr>
          <p:cNvPr id="6" name="Rectangle 5"/>
          <p:cNvSpPr/>
          <p:nvPr/>
        </p:nvSpPr>
        <p:spPr>
          <a:xfrm>
            <a:off x="8812704" y="2528644"/>
            <a:ext cx="856645" cy="369332"/>
          </a:xfrm>
          <a:prstGeom prst="rect">
            <a:avLst/>
          </a:prstGeom>
        </p:spPr>
        <p:txBody>
          <a:bodyPr wrap="none">
            <a:spAutoFit/>
          </a:bodyPr>
          <a:lstStyle/>
          <a:p>
            <a:r>
              <a:rPr lang="en-GB" dirty="0" smtClean="0">
                <a:effectLst/>
                <a:latin typeface="Calibri" panose="020F0502020204030204" pitchFamily="34" charset="0"/>
                <a:ea typeface="Calibri" panose="020F0502020204030204" pitchFamily="34" charset="0"/>
                <a:cs typeface="Times New Roman" panose="02020603050405020304" pitchFamily="18" charset="0"/>
              </a:rPr>
              <a:t>Nettles</a:t>
            </a:r>
            <a:endParaRPr lang="en-GB" dirty="0"/>
          </a:p>
        </p:txBody>
      </p:sp>
      <p:pic>
        <p:nvPicPr>
          <p:cNvPr id="9" name="Picture 8" descr="EU households waste over 17 billion kg of fresh fruit and ..."/>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76462" y="4151424"/>
            <a:ext cx="2787977" cy="2017556"/>
          </a:xfrm>
          <a:prstGeom prst="rect">
            <a:avLst/>
          </a:prstGeom>
          <a:noFill/>
          <a:ln>
            <a:noFill/>
          </a:ln>
        </p:spPr>
      </p:pic>
      <p:sp>
        <p:nvSpPr>
          <p:cNvPr id="8" name="Rectangle 7"/>
          <p:cNvSpPr/>
          <p:nvPr/>
        </p:nvSpPr>
        <p:spPr>
          <a:xfrm>
            <a:off x="4392174" y="6244581"/>
            <a:ext cx="2156552" cy="369332"/>
          </a:xfrm>
          <a:prstGeom prst="rect">
            <a:avLst/>
          </a:prstGeom>
        </p:spPr>
        <p:txBody>
          <a:bodyPr wrap="none">
            <a:spAutoFit/>
          </a:bodyPr>
          <a:lstStyle/>
          <a:p>
            <a:r>
              <a:rPr lang="en-GB" dirty="0" smtClean="0">
                <a:effectLst/>
                <a:latin typeface="Calibri" panose="020F0502020204030204" pitchFamily="34" charset="0"/>
                <a:ea typeface="Calibri" panose="020F0502020204030204" pitchFamily="34" charset="0"/>
                <a:cs typeface="Times New Roman" panose="02020603050405020304" pitchFamily="18" charset="0"/>
              </a:rPr>
              <a:t>Fruit and Vegetables </a:t>
            </a:r>
            <a:endParaRPr lang="en-GB" dirty="0"/>
          </a:p>
        </p:txBody>
      </p:sp>
      <p:pic>
        <p:nvPicPr>
          <p:cNvPr id="11" name="Picture 10" descr="Why Whole Grains Are Good For You? 7 Benefits To Look Out For ..."/>
          <p:cNvPicPr/>
          <p:nvPr/>
        </p:nvPicPr>
        <p:blipFill>
          <a:blip r:embed="rId5">
            <a:extLst>
              <a:ext uri="{28A0092B-C50C-407E-A947-70E740481C1C}">
                <a14:useLocalDpi xmlns:a14="http://schemas.microsoft.com/office/drawing/2010/main" val="0"/>
              </a:ext>
            </a:extLst>
          </a:blip>
          <a:srcRect/>
          <a:stretch>
            <a:fillRect/>
          </a:stretch>
        </p:blipFill>
        <p:spPr bwMode="auto">
          <a:xfrm>
            <a:off x="8015676" y="4340180"/>
            <a:ext cx="2982881" cy="1738648"/>
          </a:xfrm>
          <a:prstGeom prst="rect">
            <a:avLst/>
          </a:prstGeom>
          <a:noFill/>
          <a:ln>
            <a:noFill/>
          </a:ln>
        </p:spPr>
      </p:pic>
      <p:sp>
        <p:nvSpPr>
          <p:cNvPr id="10" name="Rectangle 9"/>
          <p:cNvSpPr/>
          <p:nvPr/>
        </p:nvSpPr>
        <p:spPr>
          <a:xfrm>
            <a:off x="7943620" y="6343185"/>
            <a:ext cx="3451458" cy="369332"/>
          </a:xfrm>
          <a:prstGeom prst="rect">
            <a:avLst/>
          </a:prstGeom>
        </p:spPr>
        <p:txBody>
          <a:bodyPr wrap="none">
            <a:spAutoFit/>
          </a:bodyPr>
          <a:lstStyle/>
          <a:p>
            <a:r>
              <a:rPr lang="en-GB" dirty="0" smtClean="0">
                <a:effectLst/>
                <a:latin typeface="Calibri" panose="020F0502020204030204" pitchFamily="34" charset="0"/>
                <a:ea typeface="Calibri" panose="020F0502020204030204" pitchFamily="34" charset="0"/>
                <a:cs typeface="Times New Roman" panose="02020603050405020304" pitchFamily="18" charset="0"/>
              </a:rPr>
              <a:t>Grains to make bread and porridge</a:t>
            </a:r>
            <a:endParaRPr lang="en-GB" dirty="0"/>
          </a:p>
        </p:txBody>
      </p:sp>
      <p:pic>
        <p:nvPicPr>
          <p:cNvPr id="13" name="Picture 12" descr="Meat and poultry market combats plant-based movement, A.S.F. ..."/>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6480" y="4702047"/>
            <a:ext cx="2590800" cy="1727200"/>
          </a:xfrm>
          <a:prstGeom prst="rect">
            <a:avLst/>
          </a:prstGeom>
          <a:noFill/>
          <a:ln>
            <a:noFill/>
          </a:ln>
        </p:spPr>
      </p:pic>
      <p:sp>
        <p:nvSpPr>
          <p:cNvPr id="12" name="Rectangle 11"/>
          <p:cNvSpPr/>
          <p:nvPr/>
        </p:nvSpPr>
        <p:spPr>
          <a:xfrm>
            <a:off x="668980" y="6375315"/>
            <a:ext cx="1964577" cy="388696"/>
          </a:xfrm>
          <a:prstGeom prst="rect">
            <a:avLst/>
          </a:prstGeom>
        </p:spPr>
        <p:txBody>
          <a:bodyPr wrap="none">
            <a:spAutoFit/>
          </a:bodyPr>
          <a:lstStyle/>
          <a:p>
            <a:pPr>
              <a:lnSpc>
                <a:spcPct val="107000"/>
              </a:lnSpc>
              <a:spcAft>
                <a:spcPts val="800"/>
              </a:spcAft>
            </a:pPr>
            <a:r>
              <a:rPr lang="en-GB" dirty="0" smtClean="0">
                <a:effectLst/>
                <a:latin typeface="Calibri" panose="020F0502020204030204" pitchFamily="34" charset="0"/>
                <a:ea typeface="Calibri" panose="020F0502020204030204" pitchFamily="34" charset="0"/>
                <a:cs typeface="Times New Roman" panose="02020603050405020304" pitchFamily="18" charset="0"/>
              </a:rPr>
              <a:t>Meat from animals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5" name="Picture 14" descr="Luxury Mixed Nuts"/>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69946" y="1350797"/>
            <a:ext cx="1857375" cy="1857375"/>
          </a:xfrm>
          <a:prstGeom prst="rect">
            <a:avLst/>
          </a:prstGeom>
          <a:noFill/>
          <a:ln>
            <a:noFill/>
          </a:ln>
        </p:spPr>
      </p:pic>
      <p:sp>
        <p:nvSpPr>
          <p:cNvPr id="14" name="Rectangle 13"/>
          <p:cNvSpPr/>
          <p:nvPr/>
        </p:nvSpPr>
        <p:spPr>
          <a:xfrm>
            <a:off x="5766427" y="2190606"/>
            <a:ext cx="622286" cy="369332"/>
          </a:xfrm>
          <a:prstGeom prst="rect">
            <a:avLst/>
          </a:prstGeom>
        </p:spPr>
        <p:txBody>
          <a:bodyPr wrap="none">
            <a:spAutoFit/>
          </a:bodyPr>
          <a:lstStyle/>
          <a:p>
            <a:r>
              <a:rPr lang="en-GB" dirty="0" smtClean="0">
                <a:effectLst/>
                <a:latin typeface="Calibri" panose="020F0502020204030204" pitchFamily="34" charset="0"/>
                <a:ea typeface="Calibri" panose="020F0502020204030204" pitchFamily="34" charset="0"/>
                <a:cs typeface="Times New Roman" panose="02020603050405020304" pitchFamily="18" charset="0"/>
              </a:rPr>
              <a:t>Nuts</a:t>
            </a:r>
            <a:endParaRPr lang="en-GB" dirty="0"/>
          </a:p>
        </p:txBody>
      </p:sp>
      <p:sp>
        <p:nvSpPr>
          <p:cNvPr id="16" name="TextBox 15"/>
          <p:cNvSpPr txBox="1"/>
          <p:nvPr/>
        </p:nvSpPr>
        <p:spPr>
          <a:xfrm>
            <a:off x="1133341" y="154546"/>
            <a:ext cx="9517487" cy="646331"/>
          </a:xfrm>
          <a:prstGeom prst="rect">
            <a:avLst/>
          </a:prstGeom>
          <a:noFill/>
        </p:spPr>
        <p:txBody>
          <a:bodyPr wrap="square" rtlCol="0">
            <a:spAutoFit/>
          </a:bodyPr>
          <a:lstStyle/>
          <a:p>
            <a:r>
              <a:rPr lang="en-US" dirty="0" smtClean="0"/>
              <a:t>The were no shops or super markets when the Celts were alive so they had to eat what they could grow or hunt. What foods do you think they ate? </a:t>
            </a:r>
            <a:endParaRPr lang="en-GB" dirty="0"/>
          </a:p>
        </p:txBody>
      </p:sp>
    </p:spTree>
    <p:extLst>
      <p:ext uri="{BB962C8B-B14F-4D97-AF65-F5344CB8AC3E}">
        <p14:creationId xmlns:p14="http://schemas.microsoft.com/office/powerpoint/2010/main" val="2233335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725">
                                          <p:stCondLst>
                                            <p:cond delay="0"/>
                                          </p:stCondLst>
                                        </p:cTn>
                                        <p:tgtEl>
                                          <p:spTgt spid="5"/>
                                        </p:tgtEl>
                                      </p:cBhvr>
                                    </p:animEffect>
                                    <p:anim calcmode="lin" valueType="num">
                                      <p:cBhvr>
                                        <p:cTn id="8" dur="2278"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830"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830" tmFilter="0, 0; 0.125,0.2665; 0.25,0.4; 0.375,0.465; 0.5,0.5;  0.625,0.535; 0.75,0.6; 0.875,0.7335; 1,1">
                                          <p:stCondLst>
                                            <p:cond delay="830"/>
                                          </p:stCondLst>
                                        </p:cTn>
                                        <p:tgtEl>
                                          <p:spTgt spid="5"/>
                                        </p:tgtEl>
                                        <p:attrNameLst>
                                          <p:attrName>ppt_y</p:attrName>
                                        </p:attrNameLst>
                                      </p:cBhvr>
                                      <p:tavLst>
                                        <p:tav tm="0" fmla="#ppt_y-sin(pi*$)/9">
                                          <p:val>
                                            <p:fltVal val="0"/>
                                          </p:val>
                                        </p:tav>
                                        <p:tav tm="100000">
                                          <p:val>
                                            <p:fltVal val="1"/>
                                          </p:val>
                                        </p:tav>
                                      </p:tavLst>
                                    </p:anim>
                                    <p:anim calcmode="lin" valueType="num">
                                      <p:cBhvr>
                                        <p:cTn id="11" dur="415" tmFilter="0, 0; 0.125,0.2665; 0.25,0.4; 0.375,0.465; 0.5,0.5;  0.625,0.535; 0.75,0.6; 0.875,0.7335; 1,1">
                                          <p:stCondLst>
                                            <p:cond delay="1655"/>
                                          </p:stCondLst>
                                        </p:cTn>
                                        <p:tgtEl>
                                          <p:spTgt spid="5"/>
                                        </p:tgtEl>
                                        <p:attrNameLst>
                                          <p:attrName>ppt_y</p:attrName>
                                        </p:attrNameLst>
                                      </p:cBhvr>
                                      <p:tavLst>
                                        <p:tav tm="0" fmla="#ppt_y-sin(pi*$)/27">
                                          <p:val>
                                            <p:fltVal val="0"/>
                                          </p:val>
                                        </p:tav>
                                        <p:tav tm="100000">
                                          <p:val>
                                            <p:fltVal val="1"/>
                                          </p:val>
                                        </p:tav>
                                      </p:tavLst>
                                    </p:anim>
                                    <p:anim calcmode="lin" valueType="num">
                                      <p:cBhvr>
                                        <p:cTn id="12" dur="205" tmFilter="0, 0; 0.125,0.2665; 0.25,0.4; 0.375,0.465; 0.5,0.5;  0.625,0.535; 0.75,0.6; 0.875,0.7335; 1,1">
                                          <p:stCondLst>
                                            <p:cond delay="2070"/>
                                          </p:stCondLst>
                                        </p:cTn>
                                        <p:tgtEl>
                                          <p:spTgt spid="5"/>
                                        </p:tgtEl>
                                        <p:attrNameLst>
                                          <p:attrName>ppt_y</p:attrName>
                                        </p:attrNameLst>
                                      </p:cBhvr>
                                      <p:tavLst>
                                        <p:tav tm="0" fmla="#ppt_y-sin(pi*$)/81">
                                          <p:val>
                                            <p:fltVal val="0"/>
                                          </p:val>
                                        </p:tav>
                                        <p:tav tm="100000">
                                          <p:val>
                                            <p:fltVal val="1"/>
                                          </p:val>
                                        </p:tav>
                                      </p:tavLst>
                                    </p:anim>
                                    <p:animScale>
                                      <p:cBhvr>
                                        <p:cTn id="13" dur="33">
                                          <p:stCondLst>
                                            <p:cond delay="812"/>
                                          </p:stCondLst>
                                        </p:cTn>
                                        <p:tgtEl>
                                          <p:spTgt spid="5"/>
                                        </p:tgtEl>
                                      </p:cBhvr>
                                      <p:to x="100000" y="60000"/>
                                    </p:animScale>
                                    <p:animScale>
                                      <p:cBhvr>
                                        <p:cTn id="14" dur="207" decel="50000">
                                          <p:stCondLst>
                                            <p:cond delay="845"/>
                                          </p:stCondLst>
                                        </p:cTn>
                                        <p:tgtEl>
                                          <p:spTgt spid="5"/>
                                        </p:tgtEl>
                                      </p:cBhvr>
                                      <p:to x="100000" y="100000"/>
                                    </p:animScale>
                                    <p:animScale>
                                      <p:cBhvr>
                                        <p:cTn id="15" dur="33">
                                          <p:stCondLst>
                                            <p:cond delay="1640"/>
                                          </p:stCondLst>
                                        </p:cTn>
                                        <p:tgtEl>
                                          <p:spTgt spid="5"/>
                                        </p:tgtEl>
                                      </p:cBhvr>
                                      <p:to x="100000" y="80000"/>
                                    </p:animScale>
                                    <p:animScale>
                                      <p:cBhvr>
                                        <p:cTn id="16" dur="207" decel="50000">
                                          <p:stCondLst>
                                            <p:cond delay="1673"/>
                                          </p:stCondLst>
                                        </p:cTn>
                                        <p:tgtEl>
                                          <p:spTgt spid="5"/>
                                        </p:tgtEl>
                                      </p:cBhvr>
                                      <p:to x="100000" y="100000"/>
                                    </p:animScale>
                                    <p:animScale>
                                      <p:cBhvr>
                                        <p:cTn id="17" dur="33">
                                          <p:stCondLst>
                                            <p:cond delay="2052"/>
                                          </p:stCondLst>
                                        </p:cTn>
                                        <p:tgtEl>
                                          <p:spTgt spid="5"/>
                                        </p:tgtEl>
                                      </p:cBhvr>
                                      <p:to x="100000" y="90000"/>
                                    </p:animScale>
                                    <p:animScale>
                                      <p:cBhvr>
                                        <p:cTn id="18" dur="207" decel="50000">
                                          <p:stCondLst>
                                            <p:cond delay="2085"/>
                                          </p:stCondLst>
                                        </p:cTn>
                                        <p:tgtEl>
                                          <p:spTgt spid="5"/>
                                        </p:tgtEl>
                                      </p:cBhvr>
                                      <p:to x="100000" y="100000"/>
                                    </p:animScale>
                                    <p:animScale>
                                      <p:cBhvr>
                                        <p:cTn id="19" dur="33">
                                          <p:stCondLst>
                                            <p:cond delay="2260"/>
                                          </p:stCondLst>
                                        </p:cTn>
                                        <p:tgtEl>
                                          <p:spTgt spid="5"/>
                                        </p:tgtEl>
                                      </p:cBhvr>
                                      <p:to x="100000" y="95000"/>
                                    </p:animScale>
                                    <p:animScale>
                                      <p:cBhvr>
                                        <p:cTn id="20" dur="207" decel="50000">
                                          <p:stCondLst>
                                            <p:cond delay="2293"/>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80">
                                          <p:stCondLst>
                                            <p:cond delay="0"/>
                                          </p:stCondLst>
                                        </p:cTn>
                                        <p:tgtEl>
                                          <p:spTgt spid="4"/>
                                        </p:tgtEl>
                                      </p:cBhvr>
                                    </p:animEffect>
                                    <p:anim calcmode="lin" valueType="num">
                                      <p:cBhvr>
                                        <p:cTn id="2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gtEl>
                                      </p:cBhvr>
                                      <p:to x="100000" y="60000"/>
                                    </p:animScale>
                                    <p:animScale>
                                      <p:cBhvr>
                                        <p:cTn id="32" dur="166" decel="50000">
                                          <p:stCondLst>
                                            <p:cond delay="676"/>
                                          </p:stCondLst>
                                        </p:cTn>
                                        <p:tgtEl>
                                          <p:spTgt spid="4"/>
                                        </p:tgtEl>
                                      </p:cBhvr>
                                      <p:to x="100000" y="100000"/>
                                    </p:animScale>
                                    <p:animScale>
                                      <p:cBhvr>
                                        <p:cTn id="33" dur="26">
                                          <p:stCondLst>
                                            <p:cond delay="1312"/>
                                          </p:stCondLst>
                                        </p:cTn>
                                        <p:tgtEl>
                                          <p:spTgt spid="4"/>
                                        </p:tgtEl>
                                      </p:cBhvr>
                                      <p:to x="100000" y="80000"/>
                                    </p:animScale>
                                    <p:animScale>
                                      <p:cBhvr>
                                        <p:cTn id="34" dur="166" decel="50000">
                                          <p:stCondLst>
                                            <p:cond delay="1338"/>
                                          </p:stCondLst>
                                        </p:cTn>
                                        <p:tgtEl>
                                          <p:spTgt spid="4"/>
                                        </p:tgtEl>
                                      </p:cBhvr>
                                      <p:to x="100000" y="100000"/>
                                    </p:animScale>
                                    <p:animScale>
                                      <p:cBhvr>
                                        <p:cTn id="35" dur="26">
                                          <p:stCondLst>
                                            <p:cond delay="1642"/>
                                          </p:stCondLst>
                                        </p:cTn>
                                        <p:tgtEl>
                                          <p:spTgt spid="4"/>
                                        </p:tgtEl>
                                      </p:cBhvr>
                                      <p:to x="100000" y="90000"/>
                                    </p:animScale>
                                    <p:animScale>
                                      <p:cBhvr>
                                        <p:cTn id="36" dur="166" decel="50000">
                                          <p:stCondLst>
                                            <p:cond delay="1668"/>
                                          </p:stCondLst>
                                        </p:cTn>
                                        <p:tgtEl>
                                          <p:spTgt spid="4"/>
                                        </p:tgtEl>
                                      </p:cBhvr>
                                      <p:to x="100000" y="100000"/>
                                    </p:animScale>
                                    <p:animScale>
                                      <p:cBhvr>
                                        <p:cTn id="37" dur="26">
                                          <p:stCondLst>
                                            <p:cond delay="1808"/>
                                          </p:stCondLst>
                                        </p:cTn>
                                        <p:tgtEl>
                                          <p:spTgt spid="4"/>
                                        </p:tgtEl>
                                      </p:cBhvr>
                                      <p:to x="100000" y="95000"/>
                                    </p:animScale>
                                    <p:animScale>
                                      <p:cBhvr>
                                        <p:cTn id="38" dur="166" decel="50000">
                                          <p:stCondLst>
                                            <p:cond delay="1834"/>
                                          </p:stCondLst>
                                        </p:cTn>
                                        <p:tgtEl>
                                          <p:spTgt spid="4"/>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down)">
                                      <p:cBhvr>
                                        <p:cTn id="43" dur="725">
                                          <p:stCondLst>
                                            <p:cond delay="0"/>
                                          </p:stCondLst>
                                        </p:cTn>
                                        <p:tgtEl>
                                          <p:spTgt spid="7"/>
                                        </p:tgtEl>
                                      </p:cBhvr>
                                    </p:animEffect>
                                    <p:anim calcmode="lin" valueType="num">
                                      <p:cBhvr>
                                        <p:cTn id="44" dur="2278"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5" dur="830"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46" dur="830" tmFilter="0, 0; 0.125,0.2665; 0.25,0.4; 0.375,0.465; 0.5,0.5;  0.625,0.535; 0.75,0.6; 0.875,0.7335; 1,1">
                                          <p:stCondLst>
                                            <p:cond delay="830"/>
                                          </p:stCondLst>
                                        </p:cTn>
                                        <p:tgtEl>
                                          <p:spTgt spid="7"/>
                                        </p:tgtEl>
                                        <p:attrNameLst>
                                          <p:attrName>ppt_y</p:attrName>
                                        </p:attrNameLst>
                                      </p:cBhvr>
                                      <p:tavLst>
                                        <p:tav tm="0" fmla="#ppt_y-sin(pi*$)/9">
                                          <p:val>
                                            <p:fltVal val="0"/>
                                          </p:val>
                                        </p:tav>
                                        <p:tav tm="100000">
                                          <p:val>
                                            <p:fltVal val="1"/>
                                          </p:val>
                                        </p:tav>
                                      </p:tavLst>
                                    </p:anim>
                                    <p:anim calcmode="lin" valueType="num">
                                      <p:cBhvr>
                                        <p:cTn id="47" dur="415" tmFilter="0, 0; 0.125,0.2665; 0.25,0.4; 0.375,0.465; 0.5,0.5;  0.625,0.535; 0.75,0.6; 0.875,0.7335; 1,1">
                                          <p:stCondLst>
                                            <p:cond delay="1655"/>
                                          </p:stCondLst>
                                        </p:cTn>
                                        <p:tgtEl>
                                          <p:spTgt spid="7"/>
                                        </p:tgtEl>
                                        <p:attrNameLst>
                                          <p:attrName>ppt_y</p:attrName>
                                        </p:attrNameLst>
                                      </p:cBhvr>
                                      <p:tavLst>
                                        <p:tav tm="0" fmla="#ppt_y-sin(pi*$)/27">
                                          <p:val>
                                            <p:fltVal val="0"/>
                                          </p:val>
                                        </p:tav>
                                        <p:tav tm="100000">
                                          <p:val>
                                            <p:fltVal val="1"/>
                                          </p:val>
                                        </p:tav>
                                      </p:tavLst>
                                    </p:anim>
                                    <p:anim calcmode="lin" valueType="num">
                                      <p:cBhvr>
                                        <p:cTn id="48" dur="205" tmFilter="0, 0; 0.125,0.2665; 0.25,0.4; 0.375,0.465; 0.5,0.5;  0.625,0.535; 0.75,0.6; 0.875,0.7335; 1,1">
                                          <p:stCondLst>
                                            <p:cond delay="2070"/>
                                          </p:stCondLst>
                                        </p:cTn>
                                        <p:tgtEl>
                                          <p:spTgt spid="7"/>
                                        </p:tgtEl>
                                        <p:attrNameLst>
                                          <p:attrName>ppt_y</p:attrName>
                                        </p:attrNameLst>
                                      </p:cBhvr>
                                      <p:tavLst>
                                        <p:tav tm="0" fmla="#ppt_y-sin(pi*$)/81">
                                          <p:val>
                                            <p:fltVal val="0"/>
                                          </p:val>
                                        </p:tav>
                                        <p:tav tm="100000">
                                          <p:val>
                                            <p:fltVal val="1"/>
                                          </p:val>
                                        </p:tav>
                                      </p:tavLst>
                                    </p:anim>
                                    <p:animScale>
                                      <p:cBhvr>
                                        <p:cTn id="49" dur="33">
                                          <p:stCondLst>
                                            <p:cond delay="812"/>
                                          </p:stCondLst>
                                        </p:cTn>
                                        <p:tgtEl>
                                          <p:spTgt spid="7"/>
                                        </p:tgtEl>
                                      </p:cBhvr>
                                      <p:to x="100000" y="60000"/>
                                    </p:animScale>
                                    <p:animScale>
                                      <p:cBhvr>
                                        <p:cTn id="50" dur="207" decel="50000">
                                          <p:stCondLst>
                                            <p:cond delay="845"/>
                                          </p:stCondLst>
                                        </p:cTn>
                                        <p:tgtEl>
                                          <p:spTgt spid="7"/>
                                        </p:tgtEl>
                                      </p:cBhvr>
                                      <p:to x="100000" y="100000"/>
                                    </p:animScale>
                                    <p:animScale>
                                      <p:cBhvr>
                                        <p:cTn id="51" dur="33">
                                          <p:stCondLst>
                                            <p:cond delay="1640"/>
                                          </p:stCondLst>
                                        </p:cTn>
                                        <p:tgtEl>
                                          <p:spTgt spid="7"/>
                                        </p:tgtEl>
                                      </p:cBhvr>
                                      <p:to x="100000" y="80000"/>
                                    </p:animScale>
                                    <p:animScale>
                                      <p:cBhvr>
                                        <p:cTn id="52" dur="207" decel="50000">
                                          <p:stCondLst>
                                            <p:cond delay="1673"/>
                                          </p:stCondLst>
                                        </p:cTn>
                                        <p:tgtEl>
                                          <p:spTgt spid="7"/>
                                        </p:tgtEl>
                                      </p:cBhvr>
                                      <p:to x="100000" y="100000"/>
                                    </p:animScale>
                                    <p:animScale>
                                      <p:cBhvr>
                                        <p:cTn id="53" dur="33">
                                          <p:stCondLst>
                                            <p:cond delay="2052"/>
                                          </p:stCondLst>
                                        </p:cTn>
                                        <p:tgtEl>
                                          <p:spTgt spid="7"/>
                                        </p:tgtEl>
                                      </p:cBhvr>
                                      <p:to x="100000" y="90000"/>
                                    </p:animScale>
                                    <p:animScale>
                                      <p:cBhvr>
                                        <p:cTn id="54" dur="207" decel="50000">
                                          <p:stCondLst>
                                            <p:cond delay="2085"/>
                                          </p:stCondLst>
                                        </p:cTn>
                                        <p:tgtEl>
                                          <p:spTgt spid="7"/>
                                        </p:tgtEl>
                                      </p:cBhvr>
                                      <p:to x="100000" y="100000"/>
                                    </p:animScale>
                                    <p:animScale>
                                      <p:cBhvr>
                                        <p:cTn id="55" dur="33">
                                          <p:stCondLst>
                                            <p:cond delay="2260"/>
                                          </p:stCondLst>
                                        </p:cTn>
                                        <p:tgtEl>
                                          <p:spTgt spid="7"/>
                                        </p:tgtEl>
                                      </p:cBhvr>
                                      <p:to x="100000" y="95000"/>
                                    </p:animScale>
                                    <p:animScale>
                                      <p:cBhvr>
                                        <p:cTn id="56" dur="207" decel="50000">
                                          <p:stCondLst>
                                            <p:cond delay="2293"/>
                                          </p:stCondLst>
                                        </p:cTn>
                                        <p:tgtEl>
                                          <p:spTgt spid="7"/>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wipe(down)">
                                      <p:cBhvr>
                                        <p:cTn id="61" dur="580">
                                          <p:stCondLst>
                                            <p:cond delay="0"/>
                                          </p:stCondLst>
                                        </p:cTn>
                                        <p:tgtEl>
                                          <p:spTgt spid="6"/>
                                        </p:tgtEl>
                                      </p:cBhvr>
                                    </p:animEffect>
                                    <p:anim calcmode="lin" valueType="num">
                                      <p:cBhvr>
                                        <p:cTn id="62"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67" dur="26">
                                          <p:stCondLst>
                                            <p:cond delay="650"/>
                                          </p:stCondLst>
                                        </p:cTn>
                                        <p:tgtEl>
                                          <p:spTgt spid="6"/>
                                        </p:tgtEl>
                                      </p:cBhvr>
                                      <p:to x="100000" y="60000"/>
                                    </p:animScale>
                                    <p:animScale>
                                      <p:cBhvr>
                                        <p:cTn id="68" dur="166" decel="50000">
                                          <p:stCondLst>
                                            <p:cond delay="676"/>
                                          </p:stCondLst>
                                        </p:cTn>
                                        <p:tgtEl>
                                          <p:spTgt spid="6"/>
                                        </p:tgtEl>
                                      </p:cBhvr>
                                      <p:to x="100000" y="100000"/>
                                    </p:animScale>
                                    <p:animScale>
                                      <p:cBhvr>
                                        <p:cTn id="69" dur="26">
                                          <p:stCondLst>
                                            <p:cond delay="1312"/>
                                          </p:stCondLst>
                                        </p:cTn>
                                        <p:tgtEl>
                                          <p:spTgt spid="6"/>
                                        </p:tgtEl>
                                      </p:cBhvr>
                                      <p:to x="100000" y="80000"/>
                                    </p:animScale>
                                    <p:animScale>
                                      <p:cBhvr>
                                        <p:cTn id="70" dur="166" decel="50000">
                                          <p:stCondLst>
                                            <p:cond delay="1338"/>
                                          </p:stCondLst>
                                        </p:cTn>
                                        <p:tgtEl>
                                          <p:spTgt spid="6"/>
                                        </p:tgtEl>
                                      </p:cBhvr>
                                      <p:to x="100000" y="100000"/>
                                    </p:animScale>
                                    <p:animScale>
                                      <p:cBhvr>
                                        <p:cTn id="71" dur="26">
                                          <p:stCondLst>
                                            <p:cond delay="1642"/>
                                          </p:stCondLst>
                                        </p:cTn>
                                        <p:tgtEl>
                                          <p:spTgt spid="6"/>
                                        </p:tgtEl>
                                      </p:cBhvr>
                                      <p:to x="100000" y="90000"/>
                                    </p:animScale>
                                    <p:animScale>
                                      <p:cBhvr>
                                        <p:cTn id="72" dur="166" decel="50000">
                                          <p:stCondLst>
                                            <p:cond delay="1668"/>
                                          </p:stCondLst>
                                        </p:cTn>
                                        <p:tgtEl>
                                          <p:spTgt spid="6"/>
                                        </p:tgtEl>
                                      </p:cBhvr>
                                      <p:to x="100000" y="100000"/>
                                    </p:animScale>
                                    <p:animScale>
                                      <p:cBhvr>
                                        <p:cTn id="73" dur="26">
                                          <p:stCondLst>
                                            <p:cond delay="1808"/>
                                          </p:stCondLst>
                                        </p:cTn>
                                        <p:tgtEl>
                                          <p:spTgt spid="6"/>
                                        </p:tgtEl>
                                      </p:cBhvr>
                                      <p:to x="100000" y="95000"/>
                                    </p:animScale>
                                    <p:animScale>
                                      <p:cBhvr>
                                        <p:cTn id="74" dur="166" decel="50000">
                                          <p:stCondLst>
                                            <p:cond delay="1834"/>
                                          </p:stCondLst>
                                        </p:cTn>
                                        <p:tgtEl>
                                          <p:spTgt spid="6"/>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down)">
                                      <p:cBhvr>
                                        <p:cTn id="79" dur="725">
                                          <p:stCondLst>
                                            <p:cond delay="0"/>
                                          </p:stCondLst>
                                        </p:cTn>
                                        <p:tgtEl>
                                          <p:spTgt spid="9"/>
                                        </p:tgtEl>
                                      </p:cBhvr>
                                    </p:animEffect>
                                    <p:anim calcmode="lin" valueType="num">
                                      <p:cBhvr>
                                        <p:cTn id="80" dur="2278"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81" dur="830"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82" dur="830" tmFilter="0, 0; 0.125,0.2665; 0.25,0.4; 0.375,0.465; 0.5,0.5;  0.625,0.535; 0.75,0.6; 0.875,0.7335; 1,1">
                                          <p:stCondLst>
                                            <p:cond delay="830"/>
                                          </p:stCondLst>
                                        </p:cTn>
                                        <p:tgtEl>
                                          <p:spTgt spid="9"/>
                                        </p:tgtEl>
                                        <p:attrNameLst>
                                          <p:attrName>ppt_y</p:attrName>
                                        </p:attrNameLst>
                                      </p:cBhvr>
                                      <p:tavLst>
                                        <p:tav tm="0" fmla="#ppt_y-sin(pi*$)/9">
                                          <p:val>
                                            <p:fltVal val="0"/>
                                          </p:val>
                                        </p:tav>
                                        <p:tav tm="100000">
                                          <p:val>
                                            <p:fltVal val="1"/>
                                          </p:val>
                                        </p:tav>
                                      </p:tavLst>
                                    </p:anim>
                                    <p:anim calcmode="lin" valueType="num">
                                      <p:cBhvr>
                                        <p:cTn id="83" dur="415" tmFilter="0, 0; 0.125,0.2665; 0.25,0.4; 0.375,0.465; 0.5,0.5;  0.625,0.535; 0.75,0.6; 0.875,0.7335; 1,1">
                                          <p:stCondLst>
                                            <p:cond delay="1655"/>
                                          </p:stCondLst>
                                        </p:cTn>
                                        <p:tgtEl>
                                          <p:spTgt spid="9"/>
                                        </p:tgtEl>
                                        <p:attrNameLst>
                                          <p:attrName>ppt_y</p:attrName>
                                        </p:attrNameLst>
                                      </p:cBhvr>
                                      <p:tavLst>
                                        <p:tav tm="0" fmla="#ppt_y-sin(pi*$)/27">
                                          <p:val>
                                            <p:fltVal val="0"/>
                                          </p:val>
                                        </p:tav>
                                        <p:tav tm="100000">
                                          <p:val>
                                            <p:fltVal val="1"/>
                                          </p:val>
                                        </p:tav>
                                      </p:tavLst>
                                    </p:anim>
                                    <p:anim calcmode="lin" valueType="num">
                                      <p:cBhvr>
                                        <p:cTn id="84" dur="205" tmFilter="0, 0; 0.125,0.2665; 0.25,0.4; 0.375,0.465; 0.5,0.5;  0.625,0.535; 0.75,0.6; 0.875,0.7335; 1,1">
                                          <p:stCondLst>
                                            <p:cond delay="2070"/>
                                          </p:stCondLst>
                                        </p:cTn>
                                        <p:tgtEl>
                                          <p:spTgt spid="9"/>
                                        </p:tgtEl>
                                        <p:attrNameLst>
                                          <p:attrName>ppt_y</p:attrName>
                                        </p:attrNameLst>
                                      </p:cBhvr>
                                      <p:tavLst>
                                        <p:tav tm="0" fmla="#ppt_y-sin(pi*$)/81">
                                          <p:val>
                                            <p:fltVal val="0"/>
                                          </p:val>
                                        </p:tav>
                                        <p:tav tm="100000">
                                          <p:val>
                                            <p:fltVal val="1"/>
                                          </p:val>
                                        </p:tav>
                                      </p:tavLst>
                                    </p:anim>
                                    <p:animScale>
                                      <p:cBhvr>
                                        <p:cTn id="85" dur="33">
                                          <p:stCondLst>
                                            <p:cond delay="812"/>
                                          </p:stCondLst>
                                        </p:cTn>
                                        <p:tgtEl>
                                          <p:spTgt spid="9"/>
                                        </p:tgtEl>
                                      </p:cBhvr>
                                      <p:to x="100000" y="60000"/>
                                    </p:animScale>
                                    <p:animScale>
                                      <p:cBhvr>
                                        <p:cTn id="86" dur="207" decel="50000">
                                          <p:stCondLst>
                                            <p:cond delay="845"/>
                                          </p:stCondLst>
                                        </p:cTn>
                                        <p:tgtEl>
                                          <p:spTgt spid="9"/>
                                        </p:tgtEl>
                                      </p:cBhvr>
                                      <p:to x="100000" y="100000"/>
                                    </p:animScale>
                                    <p:animScale>
                                      <p:cBhvr>
                                        <p:cTn id="87" dur="33">
                                          <p:stCondLst>
                                            <p:cond delay="1640"/>
                                          </p:stCondLst>
                                        </p:cTn>
                                        <p:tgtEl>
                                          <p:spTgt spid="9"/>
                                        </p:tgtEl>
                                      </p:cBhvr>
                                      <p:to x="100000" y="80000"/>
                                    </p:animScale>
                                    <p:animScale>
                                      <p:cBhvr>
                                        <p:cTn id="88" dur="207" decel="50000">
                                          <p:stCondLst>
                                            <p:cond delay="1673"/>
                                          </p:stCondLst>
                                        </p:cTn>
                                        <p:tgtEl>
                                          <p:spTgt spid="9"/>
                                        </p:tgtEl>
                                      </p:cBhvr>
                                      <p:to x="100000" y="100000"/>
                                    </p:animScale>
                                    <p:animScale>
                                      <p:cBhvr>
                                        <p:cTn id="89" dur="33">
                                          <p:stCondLst>
                                            <p:cond delay="2052"/>
                                          </p:stCondLst>
                                        </p:cTn>
                                        <p:tgtEl>
                                          <p:spTgt spid="9"/>
                                        </p:tgtEl>
                                      </p:cBhvr>
                                      <p:to x="100000" y="90000"/>
                                    </p:animScale>
                                    <p:animScale>
                                      <p:cBhvr>
                                        <p:cTn id="90" dur="207" decel="50000">
                                          <p:stCondLst>
                                            <p:cond delay="2085"/>
                                          </p:stCondLst>
                                        </p:cTn>
                                        <p:tgtEl>
                                          <p:spTgt spid="9"/>
                                        </p:tgtEl>
                                      </p:cBhvr>
                                      <p:to x="100000" y="100000"/>
                                    </p:animScale>
                                    <p:animScale>
                                      <p:cBhvr>
                                        <p:cTn id="91" dur="33">
                                          <p:stCondLst>
                                            <p:cond delay="2260"/>
                                          </p:stCondLst>
                                        </p:cTn>
                                        <p:tgtEl>
                                          <p:spTgt spid="9"/>
                                        </p:tgtEl>
                                      </p:cBhvr>
                                      <p:to x="100000" y="95000"/>
                                    </p:animScale>
                                    <p:animScale>
                                      <p:cBhvr>
                                        <p:cTn id="92" dur="207" decel="50000">
                                          <p:stCondLst>
                                            <p:cond delay="2293"/>
                                          </p:stCondLst>
                                        </p:cTn>
                                        <p:tgtEl>
                                          <p:spTgt spid="9"/>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wipe(down)">
                                      <p:cBhvr>
                                        <p:cTn id="97" dur="580">
                                          <p:stCondLst>
                                            <p:cond delay="0"/>
                                          </p:stCondLst>
                                        </p:cTn>
                                        <p:tgtEl>
                                          <p:spTgt spid="8"/>
                                        </p:tgtEl>
                                      </p:cBhvr>
                                    </p:animEffect>
                                    <p:anim calcmode="lin" valueType="num">
                                      <p:cBhvr>
                                        <p:cTn id="9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03" dur="26">
                                          <p:stCondLst>
                                            <p:cond delay="650"/>
                                          </p:stCondLst>
                                        </p:cTn>
                                        <p:tgtEl>
                                          <p:spTgt spid="8"/>
                                        </p:tgtEl>
                                      </p:cBhvr>
                                      <p:to x="100000" y="60000"/>
                                    </p:animScale>
                                    <p:animScale>
                                      <p:cBhvr>
                                        <p:cTn id="104" dur="166" decel="50000">
                                          <p:stCondLst>
                                            <p:cond delay="676"/>
                                          </p:stCondLst>
                                        </p:cTn>
                                        <p:tgtEl>
                                          <p:spTgt spid="8"/>
                                        </p:tgtEl>
                                      </p:cBhvr>
                                      <p:to x="100000" y="100000"/>
                                    </p:animScale>
                                    <p:animScale>
                                      <p:cBhvr>
                                        <p:cTn id="105" dur="26">
                                          <p:stCondLst>
                                            <p:cond delay="1312"/>
                                          </p:stCondLst>
                                        </p:cTn>
                                        <p:tgtEl>
                                          <p:spTgt spid="8"/>
                                        </p:tgtEl>
                                      </p:cBhvr>
                                      <p:to x="100000" y="80000"/>
                                    </p:animScale>
                                    <p:animScale>
                                      <p:cBhvr>
                                        <p:cTn id="106" dur="166" decel="50000">
                                          <p:stCondLst>
                                            <p:cond delay="1338"/>
                                          </p:stCondLst>
                                        </p:cTn>
                                        <p:tgtEl>
                                          <p:spTgt spid="8"/>
                                        </p:tgtEl>
                                      </p:cBhvr>
                                      <p:to x="100000" y="100000"/>
                                    </p:animScale>
                                    <p:animScale>
                                      <p:cBhvr>
                                        <p:cTn id="107" dur="26">
                                          <p:stCondLst>
                                            <p:cond delay="1642"/>
                                          </p:stCondLst>
                                        </p:cTn>
                                        <p:tgtEl>
                                          <p:spTgt spid="8"/>
                                        </p:tgtEl>
                                      </p:cBhvr>
                                      <p:to x="100000" y="90000"/>
                                    </p:animScale>
                                    <p:animScale>
                                      <p:cBhvr>
                                        <p:cTn id="108" dur="166" decel="50000">
                                          <p:stCondLst>
                                            <p:cond delay="1668"/>
                                          </p:stCondLst>
                                        </p:cTn>
                                        <p:tgtEl>
                                          <p:spTgt spid="8"/>
                                        </p:tgtEl>
                                      </p:cBhvr>
                                      <p:to x="100000" y="100000"/>
                                    </p:animScale>
                                    <p:animScale>
                                      <p:cBhvr>
                                        <p:cTn id="109" dur="26">
                                          <p:stCondLst>
                                            <p:cond delay="1808"/>
                                          </p:stCondLst>
                                        </p:cTn>
                                        <p:tgtEl>
                                          <p:spTgt spid="8"/>
                                        </p:tgtEl>
                                      </p:cBhvr>
                                      <p:to x="100000" y="95000"/>
                                    </p:animScale>
                                    <p:animScale>
                                      <p:cBhvr>
                                        <p:cTn id="110" dur="166" decel="50000">
                                          <p:stCondLst>
                                            <p:cond delay="1834"/>
                                          </p:stCondLst>
                                        </p:cTn>
                                        <p:tgtEl>
                                          <p:spTgt spid="8"/>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nodeType="clickEffect">
                                  <p:stCondLst>
                                    <p:cond delay="0"/>
                                  </p:stCondLst>
                                  <p:childTnLst>
                                    <p:set>
                                      <p:cBhvr>
                                        <p:cTn id="114" dur="1" fill="hold">
                                          <p:stCondLst>
                                            <p:cond delay="0"/>
                                          </p:stCondLst>
                                        </p:cTn>
                                        <p:tgtEl>
                                          <p:spTgt spid="11"/>
                                        </p:tgtEl>
                                        <p:attrNameLst>
                                          <p:attrName>style.visibility</p:attrName>
                                        </p:attrNameLst>
                                      </p:cBhvr>
                                      <p:to>
                                        <p:strVal val="visible"/>
                                      </p:to>
                                    </p:set>
                                    <p:animEffect transition="in" filter="wipe(down)">
                                      <p:cBhvr>
                                        <p:cTn id="115" dur="580">
                                          <p:stCondLst>
                                            <p:cond delay="0"/>
                                          </p:stCondLst>
                                        </p:cTn>
                                        <p:tgtEl>
                                          <p:spTgt spid="11"/>
                                        </p:tgtEl>
                                      </p:cBhvr>
                                    </p:animEffect>
                                    <p:anim calcmode="lin" valueType="num">
                                      <p:cBhvr>
                                        <p:cTn id="116"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21" dur="26">
                                          <p:stCondLst>
                                            <p:cond delay="650"/>
                                          </p:stCondLst>
                                        </p:cTn>
                                        <p:tgtEl>
                                          <p:spTgt spid="11"/>
                                        </p:tgtEl>
                                      </p:cBhvr>
                                      <p:to x="100000" y="60000"/>
                                    </p:animScale>
                                    <p:animScale>
                                      <p:cBhvr>
                                        <p:cTn id="122" dur="166" decel="50000">
                                          <p:stCondLst>
                                            <p:cond delay="676"/>
                                          </p:stCondLst>
                                        </p:cTn>
                                        <p:tgtEl>
                                          <p:spTgt spid="11"/>
                                        </p:tgtEl>
                                      </p:cBhvr>
                                      <p:to x="100000" y="100000"/>
                                    </p:animScale>
                                    <p:animScale>
                                      <p:cBhvr>
                                        <p:cTn id="123" dur="26">
                                          <p:stCondLst>
                                            <p:cond delay="1312"/>
                                          </p:stCondLst>
                                        </p:cTn>
                                        <p:tgtEl>
                                          <p:spTgt spid="11"/>
                                        </p:tgtEl>
                                      </p:cBhvr>
                                      <p:to x="100000" y="80000"/>
                                    </p:animScale>
                                    <p:animScale>
                                      <p:cBhvr>
                                        <p:cTn id="124" dur="166" decel="50000">
                                          <p:stCondLst>
                                            <p:cond delay="1338"/>
                                          </p:stCondLst>
                                        </p:cTn>
                                        <p:tgtEl>
                                          <p:spTgt spid="11"/>
                                        </p:tgtEl>
                                      </p:cBhvr>
                                      <p:to x="100000" y="100000"/>
                                    </p:animScale>
                                    <p:animScale>
                                      <p:cBhvr>
                                        <p:cTn id="125" dur="26">
                                          <p:stCondLst>
                                            <p:cond delay="1642"/>
                                          </p:stCondLst>
                                        </p:cTn>
                                        <p:tgtEl>
                                          <p:spTgt spid="11"/>
                                        </p:tgtEl>
                                      </p:cBhvr>
                                      <p:to x="100000" y="90000"/>
                                    </p:animScale>
                                    <p:animScale>
                                      <p:cBhvr>
                                        <p:cTn id="126" dur="166" decel="50000">
                                          <p:stCondLst>
                                            <p:cond delay="1668"/>
                                          </p:stCondLst>
                                        </p:cTn>
                                        <p:tgtEl>
                                          <p:spTgt spid="11"/>
                                        </p:tgtEl>
                                      </p:cBhvr>
                                      <p:to x="100000" y="100000"/>
                                    </p:animScale>
                                    <p:animScale>
                                      <p:cBhvr>
                                        <p:cTn id="127" dur="26">
                                          <p:stCondLst>
                                            <p:cond delay="1808"/>
                                          </p:stCondLst>
                                        </p:cTn>
                                        <p:tgtEl>
                                          <p:spTgt spid="11"/>
                                        </p:tgtEl>
                                      </p:cBhvr>
                                      <p:to x="100000" y="95000"/>
                                    </p:animScale>
                                    <p:animScale>
                                      <p:cBhvr>
                                        <p:cTn id="128" dur="166" decel="50000">
                                          <p:stCondLst>
                                            <p:cond delay="1834"/>
                                          </p:stCondLst>
                                        </p:cTn>
                                        <p:tgtEl>
                                          <p:spTgt spid="11"/>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grpId="0" nodeType="click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wipe(down)">
                                      <p:cBhvr>
                                        <p:cTn id="133" dur="580">
                                          <p:stCondLst>
                                            <p:cond delay="0"/>
                                          </p:stCondLst>
                                        </p:cTn>
                                        <p:tgtEl>
                                          <p:spTgt spid="10"/>
                                        </p:tgtEl>
                                      </p:cBhvr>
                                    </p:animEffect>
                                    <p:anim calcmode="lin" valueType="num">
                                      <p:cBhvr>
                                        <p:cTn id="134"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9" dur="26">
                                          <p:stCondLst>
                                            <p:cond delay="650"/>
                                          </p:stCondLst>
                                        </p:cTn>
                                        <p:tgtEl>
                                          <p:spTgt spid="10"/>
                                        </p:tgtEl>
                                      </p:cBhvr>
                                      <p:to x="100000" y="60000"/>
                                    </p:animScale>
                                    <p:animScale>
                                      <p:cBhvr>
                                        <p:cTn id="140" dur="166" decel="50000">
                                          <p:stCondLst>
                                            <p:cond delay="676"/>
                                          </p:stCondLst>
                                        </p:cTn>
                                        <p:tgtEl>
                                          <p:spTgt spid="10"/>
                                        </p:tgtEl>
                                      </p:cBhvr>
                                      <p:to x="100000" y="100000"/>
                                    </p:animScale>
                                    <p:animScale>
                                      <p:cBhvr>
                                        <p:cTn id="141" dur="26">
                                          <p:stCondLst>
                                            <p:cond delay="1312"/>
                                          </p:stCondLst>
                                        </p:cTn>
                                        <p:tgtEl>
                                          <p:spTgt spid="10"/>
                                        </p:tgtEl>
                                      </p:cBhvr>
                                      <p:to x="100000" y="80000"/>
                                    </p:animScale>
                                    <p:animScale>
                                      <p:cBhvr>
                                        <p:cTn id="142" dur="166" decel="50000">
                                          <p:stCondLst>
                                            <p:cond delay="1338"/>
                                          </p:stCondLst>
                                        </p:cTn>
                                        <p:tgtEl>
                                          <p:spTgt spid="10"/>
                                        </p:tgtEl>
                                      </p:cBhvr>
                                      <p:to x="100000" y="100000"/>
                                    </p:animScale>
                                    <p:animScale>
                                      <p:cBhvr>
                                        <p:cTn id="143" dur="26">
                                          <p:stCondLst>
                                            <p:cond delay="1642"/>
                                          </p:stCondLst>
                                        </p:cTn>
                                        <p:tgtEl>
                                          <p:spTgt spid="10"/>
                                        </p:tgtEl>
                                      </p:cBhvr>
                                      <p:to x="100000" y="90000"/>
                                    </p:animScale>
                                    <p:animScale>
                                      <p:cBhvr>
                                        <p:cTn id="144" dur="166" decel="50000">
                                          <p:stCondLst>
                                            <p:cond delay="1668"/>
                                          </p:stCondLst>
                                        </p:cTn>
                                        <p:tgtEl>
                                          <p:spTgt spid="10"/>
                                        </p:tgtEl>
                                      </p:cBhvr>
                                      <p:to x="100000" y="100000"/>
                                    </p:animScale>
                                    <p:animScale>
                                      <p:cBhvr>
                                        <p:cTn id="145" dur="26">
                                          <p:stCondLst>
                                            <p:cond delay="1808"/>
                                          </p:stCondLst>
                                        </p:cTn>
                                        <p:tgtEl>
                                          <p:spTgt spid="10"/>
                                        </p:tgtEl>
                                      </p:cBhvr>
                                      <p:to x="100000" y="95000"/>
                                    </p:animScale>
                                    <p:animScale>
                                      <p:cBhvr>
                                        <p:cTn id="146" dur="166" decel="50000">
                                          <p:stCondLst>
                                            <p:cond delay="1834"/>
                                          </p:stCondLst>
                                        </p:cTn>
                                        <p:tgtEl>
                                          <p:spTgt spid="10"/>
                                        </p:tgtEl>
                                      </p:cBhvr>
                                      <p:to x="100000" y="100000"/>
                                    </p:animScale>
                                  </p:childTnLst>
                                </p:cTn>
                              </p:par>
                            </p:childTnLst>
                          </p:cTn>
                        </p:par>
                      </p:childTnLst>
                    </p:cTn>
                  </p:par>
                  <p:par>
                    <p:cTn id="147" fill="hold">
                      <p:stCondLst>
                        <p:cond delay="indefinite"/>
                      </p:stCondLst>
                      <p:childTnLst>
                        <p:par>
                          <p:cTn id="148" fill="hold">
                            <p:stCondLst>
                              <p:cond delay="0"/>
                            </p:stCondLst>
                            <p:childTnLst>
                              <p:par>
                                <p:cTn id="149" presetID="26" presetClass="entr" presetSubtype="0" fill="hold" nodeType="clickEffect">
                                  <p:stCondLst>
                                    <p:cond delay="0"/>
                                  </p:stCondLst>
                                  <p:childTnLst>
                                    <p:set>
                                      <p:cBhvr>
                                        <p:cTn id="150" dur="1" fill="hold">
                                          <p:stCondLst>
                                            <p:cond delay="0"/>
                                          </p:stCondLst>
                                        </p:cTn>
                                        <p:tgtEl>
                                          <p:spTgt spid="13"/>
                                        </p:tgtEl>
                                        <p:attrNameLst>
                                          <p:attrName>style.visibility</p:attrName>
                                        </p:attrNameLst>
                                      </p:cBhvr>
                                      <p:to>
                                        <p:strVal val="visible"/>
                                      </p:to>
                                    </p:set>
                                    <p:animEffect transition="in" filter="wipe(down)">
                                      <p:cBhvr>
                                        <p:cTn id="151" dur="580">
                                          <p:stCondLst>
                                            <p:cond delay="0"/>
                                          </p:stCondLst>
                                        </p:cTn>
                                        <p:tgtEl>
                                          <p:spTgt spid="13"/>
                                        </p:tgtEl>
                                      </p:cBhvr>
                                    </p:animEffect>
                                    <p:anim calcmode="lin" valueType="num">
                                      <p:cBhvr>
                                        <p:cTn id="152"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57" dur="26">
                                          <p:stCondLst>
                                            <p:cond delay="650"/>
                                          </p:stCondLst>
                                        </p:cTn>
                                        <p:tgtEl>
                                          <p:spTgt spid="13"/>
                                        </p:tgtEl>
                                      </p:cBhvr>
                                      <p:to x="100000" y="60000"/>
                                    </p:animScale>
                                    <p:animScale>
                                      <p:cBhvr>
                                        <p:cTn id="158" dur="166" decel="50000">
                                          <p:stCondLst>
                                            <p:cond delay="676"/>
                                          </p:stCondLst>
                                        </p:cTn>
                                        <p:tgtEl>
                                          <p:spTgt spid="13"/>
                                        </p:tgtEl>
                                      </p:cBhvr>
                                      <p:to x="100000" y="100000"/>
                                    </p:animScale>
                                    <p:animScale>
                                      <p:cBhvr>
                                        <p:cTn id="159" dur="26">
                                          <p:stCondLst>
                                            <p:cond delay="1312"/>
                                          </p:stCondLst>
                                        </p:cTn>
                                        <p:tgtEl>
                                          <p:spTgt spid="13"/>
                                        </p:tgtEl>
                                      </p:cBhvr>
                                      <p:to x="100000" y="80000"/>
                                    </p:animScale>
                                    <p:animScale>
                                      <p:cBhvr>
                                        <p:cTn id="160" dur="166" decel="50000">
                                          <p:stCondLst>
                                            <p:cond delay="1338"/>
                                          </p:stCondLst>
                                        </p:cTn>
                                        <p:tgtEl>
                                          <p:spTgt spid="13"/>
                                        </p:tgtEl>
                                      </p:cBhvr>
                                      <p:to x="100000" y="100000"/>
                                    </p:animScale>
                                    <p:animScale>
                                      <p:cBhvr>
                                        <p:cTn id="161" dur="26">
                                          <p:stCondLst>
                                            <p:cond delay="1642"/>
                                          </p:stCondLst>
                                        </p:cTn>
                                        <p:tgtEl>
                                          <p:spTgt spid="13"/>
                                        </p:tgtEl>
                                      </p:cBhvr>
                                      <p:to x="100000" y="90000"/>
                                    </p:animScale>
                                    <p:animScale>
                                      <p:cBhvr>
                                        <p:cTn id="162" dur="166" decel="50000">
                                          <p:stCondLst>
                                            <p:cond delay="1668"/>
                                          </p:stCondLst>
                                        </p:cTn>
                                        <p:tgtEl>
                                          <p:spTgt spid="13"/>
                                        </p:tgtEl>
                                      </p:cBhvr>
                                      <p:to x="100000" y="100000"/>
                                    </p:animScale>
                                    <p:animScale>
                                      <p:cBhvr>
                                        <p:cTn id="163" dur="26">
                                          <p:stCondLst>
                                            <p:cond delay="1808"/>
                                          </p:stCondLst>
                                        </p:cTn>
                                        <p:tgtEl>
                                          <p:spTgt spid="13"/>
                                        </p:tgtEl>
                                      </p:cBhvr>
                                      <p:to x="100000" y="95000"/>
                                    </p:animScale>
                                    <p:animScale>
                                      <p:cBhvr>
                                        <p:cTn id="164" dur="166" decel="50000">
                                          <p:stCondLst>
                                            <p:cond delay="1834"/>
                                          </p:stCondLst>
                                        </p:cTn>
                                        <p:tgtEl>
                                          <p:spTgt spid="13"/>
                                        </p:tgtEl>
                                      </p:cBhvr>
                                      <p:to x="100000" y="100000"/>
                                    </p:animScale>
                                  </p:childTnLst>
                                </p:cTn>
                              </p:par>
                            </p:childTnLst>
                          </p:cTn>
                        </p:par>
                      </p:childTnLst>
                    </p:cTn>
                  </p:par>
                  <p:par>
                    <p:cTn id="165" fill="hold">
                      <p:stCondLst>
                        <p:cond delay="indefinite"/>
                      </p:stCondLst>
                      <p:childTnLst>
                        <p:par>
                          <p:cTn id="166" fill="hold">
                            <p:stCondLst>
                              <p:cond delay="0"/>
                            </p:stCondLst>
                            <p:childTnLst>
                              <p:par>
                                <p:cTn id="167" presetID="26" presetClass="entr" presetSubtype="0" fill="hold" grpId="0" nodeType="clickEffect">
                                  <p:stCondLst>
                                    <p:cond delay="0"/>
                                  </p:stCondLst>
                                  <p:childTnLst>
                                    <p:set>
                                      <p:cBhvr>
                                        <p:cTn id="168" dur="1" fill="hold">
                                          <p:stCondLst>
                                            <p:cond delay="0"/>
                                          </p:stCondLst>
                                        </p:cTn>
                                        <p:tgtEl>
                                          <p:spTgt spid="12"/>
                                        </p:tgtEl>
                                        <p:attrNameLst>
                                          <p:attrName>style.visibility</p:attrName>
                                        </p:attrNameLst>
                                      </p:cBhvr>
                                      <p:to>
                                        <p:strVal val="visible"/>
                                      </p:to>
                                    </p:set>
                                    <p:animEffect transition="in" filter="wipe(down)">
                                      <p:cBhvr>
                                        <p:cTn id="169" dur="580">
                                          <p:stCondLst>
                                            <p:cond delay="0"/>
                                          </p:stCondLst>
                                        </p:cTn>
                                        <p:tgtEl>
                                          <p:spTgt spid="12"/>
                                        </p:tgtEl>
                                      </p:cBhvr>
                                    </p:animEffect>
                                    <p:anim calcmode="lin" valueType="num">
                                      <p:cBhvr>
                                        <p:cTn id="170"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71"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72"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173"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174"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175" dur="26">
                                          <p:stCondLst>
                                            <p:cond delay="650"/>
                                          </p:stCondLst>
                                        </p:cTn>
                                        <p:tgtEl>
                                          <p:spTgt spid="12"/>
                                        </p:tgtEl>
                                      </p:cBhvr>
                                      <p:to x="100000" y="60000"/>
                                    </p:animScale>
                                    <p:animScale>
                                      <p:cBhvr>
                                        <p:cTn id="176" dur="166" decel="50000">
                                          <p:stCondLst>
                                            <p:cond delay="676"/>
                                          </p:stCondLst>
                                        </p:cTn>
                                        <p:tgtEl>
                                          <p:spTgt spid="12"/>
                                        </p:tgtEl>
                                      </p:cBhvr>
                                      <p:to x="100000" y="100000"/>
                                    </p:animScale>
                                    <p:animScale>
                                      <p:cBhvr>
                                        <p:cTn id="177" dur="26">
                                          <p:stCondLst>
                                            <p:cond delay="1312"/>
                                          </p:stCondLst>
                                        </p:cTn>
                                        <p:tgtEl>
                                          <p:spTgt spid="12"/>
                                        </p:tgtEl>
                                      </p:cBhvr>
                                      <p:to x="100000" y="80000"/>
                                    </p:animScale>
                                    <p:animScale>
                                      <p:cBhvr>
                                        <p:cTn id="178" dur="166" decel="50000">
                                          <p:stCondLst>
                                            <p:cond delay="1338"/>
                                          </p:stCondLst>
                                        </p:cTn>
                                        <p:tgtEl>
                                          <p:spTgt spid="12"/>
                                        </p:tgtEl>
                                      </p:cBhvr>
                                      <p:to x="100000" y="100000"/>
                                    </p:animScale>
                                    <p:animScale>
                                      <p:cBhvr>
                                        <p:cTn id="179" dur="26">
                                          <p:stCondLst>
                                            <p:cond delay="1642"/>
                                          </p:stCondLst>
                                        </p:cTn>
                                        <p:tgtEl>
                                          <p:spTgt spid="12"/>
                                        </p:tgtEl>
                                      </p:cBhvr>
                                      <p:to x="100000" y="90000"/>
                                    </p:animScale>
                                    <p:animScale>
                                      <p:cBhvr>
                                        <p:cTn id="180" dur="166" decel="50000">
                                          <p:stCondLst>
                                            <p:cond delay="1668"/>
                                          </p:stCondLst>
                                        </p:cTn>
                                        <p:tgtEl>
                                          <p:spTgt spid="12"/>
                                        </p:tgtEl>
                                      </p:cBhvr>
                                      <p:to x="100000" y="100000"/>
                                    </p:animScale>
                                    <p:animScale>
                                      <p:cBhvr>
                                        <p:cTn id="181" dur="26">
                                          <p:stCondLst>
                                            <p:cond delay="1808"/>
                                          </p:stCondLst>
                                        </p:cTn>
                                        <p:tgtEl>
                                          <p:spTgt spid="12"/>
                                        </p:tgtEl>
                                      </p:cBhvr>
                                      <p:to x="100000" y="95000"/>
                                    </p:animScale>
                                    <p:animScale>
                                      <p:cBhvr>
                                        <p:cTn id="182" dur="166" decel="50000">
                                          <p:stCondLst>
                                            <p:cond delay="1834"/>
                                          </p:stCondLst>
                                        </p:cTn>
                                        <p:tgtEl>
                                          <p:spTgt spid="12"/>
                                        </p:tgtEl>
                                      </p:cBhvr>
                                      <p:to x="100000" y="100000"/>
                                    </p:animScale>
                                  </p:childTnLst>
                                </p:cTn>
                              </p:par>
                            </p:childTnLst>
                          </p:cTn>
                        </p:par>
                      </p:childTnLst>
                    </p:cTn>
                  </p:par>
                  <p:par>
                    <p:cTn id="183" fill="hold">
                      <p:stCondLst>
                        <p:cond delay="indefinite"/>
                      </p:stCondLst>
                      <p:childTnLst>
                        <p:par>
                          <p:cTn id="184" fill="hold">
                            <p:stCondLst>
                              <p:cond delay="0"/>
                            </p:stCondLst>
                            <p:childTnLst>
                              <p:par>
                                <p:cTn id="185" presetID="26" presetClass="entr" presetSubtype="0" fill="hold" nodeType="clickEffect">
                                  <p:stCondLst>
                                    <p:cond delay="0"/>
                                  </p:stCondLst>
                                  <p:childTnLst>
                                    <p:set>
                                      <p:cBhvr>
                                        <p:cTn id="186" dur="1" fill="hold">
                                          <p:stCondLst>
                                            <p:cond delay="0"/>
                                          </p:stCondLst>
                                        </p:cTn>
                                        <p:tgtEl>
                                          <p:spTgt spid="15"/>
                                        </p:tgtEl>
                                        <p:attrNameLst>
                                          <p:attrName>style.visibility</p:attrName>
                                        </p:attrNameLst>
                                      </p:cBhvr>
                                      <p:to>
                                        <p:strVal val="visible"/>
                                      </p:to>
                                    </p:set>
                                    <p:animEffect transition="in" filter="wipe(down)">
                                      <p:cBhvr>
                                        <p:cTn id="187" dur="580">
                                          <p:stCondLst>
                                            <p:cond delay="0"/>
                                          </p:stCondLst>
                                        </p:cTn>
                                        <p:tgtEl>
                                          <p:spTgt spid="15"/>
                                        </p:tgtEl>
                                      </p:cBhvr>
                                    </p:animEffect>
                                    <p:anim calcmode="lin" valueType="num">
                                      <p:cBhvr>
                                        <p:cTn id="188"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89"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90"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91"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92"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93" dur="26">
                                          <p:stCondLst>
                                            <p:cond delay="650"/>
                                          </p:stCondLst>
                                        </p:cTn>
                                        <p:tgtEl>
                                          <p:spTgt spid="15"/>
                                        </p:tgtEl>
                                      </p:cBhvr>
                                      <p:to x="100000" y="60000"/>
                                    </p:animScale>
                                    <p:animScale>
                                      <p:cBhvr>
                                        <p:cTn id="194" dur="166" decel="50000">
                                          <p:stCondLst>
                                            <p:cond delay="676"/>
                                          </p:stCondLst>
                                        </p:cTn>
                                        <p:tgtEl>
                                          <p:spTgt spid="15"/>
                                        </p:tgtEl>
                                      </p:cBhvr>
                                      <p:to x="100000" y="100000"/>
                                    </p:animScale>
                                    <p:animScale>
                                      <p:cBhvr>
                                        <p:cTn id="195" dur="26">
                                          <p:stCondLst>
                                            <p:cond delay="1312"/>
                                          </p:stCondLst>
                                        </p:cTn>
                                        <p:tgtEl>
                                          <p:spTgt spid="15"/>
                                        </p:tgtEl>
                                      </p:cBhvr>
                                      <p:to x="100000" y="80000"/>
                                    </p:animScale>
                                    <p:animScale>
                                      <p:cBhvr>
                                        <p:cTn id="196" dur="166" decel="50000">
                                          <p:stCondLst>
                                            <p:cond delay="1338"/>
                                          </p:stCondLst>
                                        </p:cTn>
                                        <p:tgtEl>
                                          <p:spTgt spid="15"/>
                                        </p:tgtEl>
                                      </p:cBhvr>
                                      <p:to x="100000" y="100000"/>
                                    </p:animScale>
                                    <p:animScale>
                                      <p:cBhvr>
                                        <p:cTn id="197" dur="26">
                                          <p:stCondLst>
                                            <p:cond delay="1642"/>
                                          </p:stCondLst>
                                        </p:cTn>
                                        <p:tgtEl>
                                          <p:spTgt spid="15"/>
                                        </p:tgtEl>
                                      </p:cBhvr>
                                      <p:to x="100000" y="90000"/>
                                    </p:animScale>
                                    <p:animScale>
                                      <p:cBhvr>
                                        <p:cTn id="198" dur="166" decel="50000">
                                          <p:stCondLst>
                                            <p:cond delay="1668"/>
                                          </p:stCondLst>
                                        </p:cTn>
                                        <p:tgtEl>
                                          <p:spTgt spid="15"/>
                                        </p:tgtEl>
                                      </p:cBhvr>
                                      <p:to x="100000" y="100000"/>
                                    </p:animScale>
                                    <p:animScale>
                                      <p:cBhvr>
                                        <p:cTn id="199" dur="26">
                                          <p:stCondLst>
                                            <p:cond delay="1808"/>
                                          </p:stCondLst>
                                        </p:cTn>
                                        <p:tgtEl>
                                          <p:spTgt spid="15"/>
                                        </p:tgtEl>
                                      </p:cBhvr>
                                      <p:to x="100000" y="95000"/>
                                    </p:animScale>
                                    <p:animScale>
                                      <p:cBhvr>
                                        <p:cTn id="200" dur="166" decel="50000">
                                          <p:stCondLst>
                                            <p:cond delay="1834"/>
                                          </p:stCondLst>
                                        </p:cTn>
                                        <p:tgtEl>
                                          <p:spTgt spid="15"/>
                                        </p:tgtEl>
                                      </p:cBhvr>
                                      <p:to x="100000" y="100000"/>
                                    </p:animScale>
                                  </p:childTnLst>
                                </p:cTn>
                              </p:par>
                            </p:childTnLst>
                          </p:cTn>
                        </p:par>
                      </p:childTnLst>
                    </p:cTn>
                  </p:par>
                  <p:par>
                    <p:cTn id="201" fill="hold">
                      <p:stCondLst>
                        <p:cond delay="indefinite"/>
                      </p:stCondLst>
                      <p:childTnLst>
                        <p:par>
                          <p:cTn id="202" fill="hold">
                            <p:stCondLst>
                              <p:cond delay="0"/>
                            </p:stCondLst>
                            <p:childTnLst>
                              <p:par>
                                <p:cTn id="203" presetID="26" presetClass="entr" presetSubtype="0" fill="hold" grpId="0" nodeType="clickEffect">
                                  <p:stCondLst>
                                    <p:cond delay="0"/>
                                  </p:stCondLst>
                                  <p:childTnLst>
                                    <p:set>
                                      <p:cBhvr>
                                        <p:cTn id="204" dur="1" fill="hold">
                                          <p:stCondLst>
                                            <p:cond delay="0"/>
                                          </p:stCondLst>
                                        </p:cTn>
                                        <p:tgtEl>
                                          <p:spTgt spid="14"/>
                                        </p:tgtEl>
                                        <p:attrNameLst>
                                          <p:attrName>style.visibility</p:attrName>
                                        </p:attrNameLst>
                                      </p:cBhvr>
                                      <p:to>
                                        <p:strVal val="visible"/>
                                      </p:to>
                                    </p:set>
                                    <p:animEffect transition="in" filter="wipe(down)">
                                      <p:cBhvr>
                                        <p:cTn id="205" dur="580">
                                          <p:stCondLst>
                                            <p:cond delay="0"/>
                                          </p:stCondLst>
                                        </p:cTn>
                                        <p:tgtEl>
                                          <p:spTgt spid="14"/>
                                        </p:tgtEl>
                                      </p:cBhvr>
                                    </p:animEffect>
                                    <p:anim calcmode="lin" valueType="num">
                                      <p:cBhvr>
                                        <p:cTn id="206"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07"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08"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09"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10"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11" dur="26">
                                          <p:stCondLst>
                                            <p:cond delay="650"/>
                                          </p:stCondLst>
                                        </p:cTn>
                                        <p:tgtEl>
                                          <p:spTgt spid="14"/>
                                        </p:tgtEl>
                                      </p:cBhvr>
                                      <p:to x="100000" y="60000"/>
                                    </p:animScale>
                                    <p:animScale>
                                      <p:cBhvr>
                                        <p:cTn id="212" dur="166" decel="50000">
                                          <p:stCondLst>
                                            <p:cond delay="676"/>
                                          </p:stCondLst>
                                        </p:cTn>
                                        <p:tgtEl>
                                          <p:spTgt spid="14"/>
                                        </p:tgtEl>
                                      </p:cBhvr>
                                      <p:to x="100000" y="100000"/>
                                    </p:animScale>
                                    <p:animScale>
                                      <p:cBhvr>
                                        <p:cTn id="213" dur="26">
                                          <p:stCondLst>
                                            <p:cond delay="1312"/>
                                          </p:stCondLst>
                                        </p:cTn>
                                        <p:tgtEl>
                                          <p:spTgt spid="14"/>
                                        </p:tgtEl>
                                      </p:cBhvr>
                                      <p:to x="100000" y="80000"/>
                                    </p:animScale>
                                    <p:animScale>
                                      <p:cBhvr>
                                        <p:cTn id="214" dur="166" decel="50000">
                                          <p:stCondLst>
                                            <p:cond delay="1338"/>
                                          </p:stCondLst>
                                        </p:cTn>
                                        <p:tgtEl>
                                          <p:spTgt spid="14"/>
                                        </p:tgtEl>
                                      </p:cBhvr>
                                      <p:to x="100000" y="100000"/>
                                    </p:animScale>
                                    <p:animScale>
                                      <p:cBhvr>
                                        <p:cTn id="215" dur="26">
                                          <p:stCondLst>
                                            <p:cond delay="1642"/>
                                          </p:stCondLst>
                                        </p:cTn>
                                        <p:tgtEl>
                                          <p:spTgt spid="14"/>
                                        </p:tgtEl>
                                      </p:cBhvr>
                                      <p:to x="100000" y="90000"/>
                                    </p:animScale>
                                    <p:animScale>
                                      <p:cBhvr>
                                        <p:cTn id="216" dur="166" decel="50000">
                                          <p:stCondLst>
                                            <p:cond delay="1668"/>
                                          </p:stCondLst>
                                        </p:cTn>
                                        <p:tgtEl>
                                          <p:spTgt spid="14"/>
                                        </p:tgtEl>
                                      </p:cBhvr>
                                      <p:to x="100000" y="100000"/>
                                    </p:animScale>
                                    <p:animScale>
                                      <p:cBhvr>
                                        <p:cTn id="217" dur="26">
                                          <p:stCondLst>
                                            <p:cond delay="1808"/>
                                          </p:stCondLst>
                                        </p:cTn>
                                        <p:tgtEl>
                                          <p:spTgt spid="14"/>
                                        </p:tgtEl>
                                      </p:cBhvr>
                                      <p:to x="100000" y="95000"/>
                                    </p:animScale>
                                    <p:animScale>
                                      <p:cBhvr>
                                        <p:cTn id="218" dur="166" decel="50000">
                                          <p:stCondLst>
                                            <p:cond delay="1834"/>
                                          </p:stCondLst>
                                        </p:cTn>
                                        <p:tgtEl>
                                          <p:spTgt spid="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10" grpId="0"/>
      <p:bldP spid="12"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istorical locations of Celtic tribes in Western Europe in ~750 AD ..."/>
          <p:cNvPicPr/>
          <p:nvPr/>
        </p:nvPicPr>
        <p:blipFill rotWithShape="1">
          <a:blip r:embed="rId2" cstate="print">
            <a:extLst>
              <a:ext uri="{28A0092B-C50C-407E-A947-70E740481C1C}">
                <a14:useLocalDpi xmlns:a14="http://schemas.microsoft.com/office/drawing/2010/main" val="0"/>
              </a:ext>
            </a:extLst>
          </a:blip>
          <a:srcRect l="978" t="8039" r="2108"/>
          <a:stretch/>
        </p:blipFill>
        <p:spPr bwMode="auto">
          <a:xfrm>
            <a:off x="2962141" y="1635617"/>
            <a:ext cx="5924282" cy="4726546"/>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068946" y="450761"/>
            <a:ext cx="7817477" cy="646331"/>
          </a:xfrm>
          <a:prstGeom prst="rect">
            <a:avLst/>
          </a:prstGeom>
          <a:noFill/>
        </p:spPr>
        <p:txBody>
          <a:bodyPr wrap="square" rtlCol="0">
            <a:spAutoFit/>
          </a:bodyPr>
          <a:lstStyle/>
          <a:p>
            <a:r>
              <a:rPr lang="en-US" dirty="0" smtClean="0"/>
              <a:t>Below </a:t>
            </a:r>
            <a:r>
              <a:rPr lang="en-US" dirty="0"/>
              <a:t>y</a:t>
            </a:r>
            <a:r>
              <a:rPr lang="en-US" dirty="0" smtClean="0"/>
              <a:t>ou can see the </a:t>
            </a:r>
            <a:r>
              <a:rPr lang="en-US" dirty="0"/>
              <a:t>C</a:t>
            </a:r>
            <a:r>
              <a:rPr lang="en-US" dirty="0" smtClean="0"/>
              <a:t>elts lived all over Europe. There were many different tribes which they belonged to this would depend on where they lived.</a:t>
            </a:r>
            <a:endParaRPr lang="en-GB" dirty="0"/>
          </a:p>
        </p:txBody>
      </p:sp>
    </p:spTree>
    <p:extLst>
      <p:ext uri="{BB962C8B-B14F-4D97-AF65-F5344CB8AC3E}">
        <p14:creationId xmlns:p14="http://schemas.microsoft.com/office/powerpoint/2010/main" val="29894621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55313" y="386366"/>
            <a:ext cx="9414456" cy="923330"/>
          </a:xfrm>
          <a:prstGeom prst="rect">
            <a:avLst/>
          </a:prstGeom>
          <a:noFill/>
        </p:spPr>
        <p:txBody>
          <a:bodyPr wrap="square" rtlCol="0">
            <a:spAutoFit/>
          </a:bodyPr>
          <a:lstStyle/>
          <a:p>
            <a:pPr algn="ctr"/>
            <a:r>
              <a:rPr lang="en-US" dirty="0" smtClean="0"/>
              <a:t>Weapons and Warriors</a:t>
            </a:r>
          </a:p>
          <a:p>
            <a:pPr algn="ctr"/>
            <a:endParaRPr lang="en-US" dirty="0"/>
          </a:p>
          <a:p>
            <a:r>
              <a:rPr lang="en-US" dirty="0" smtClean="0"/>
              <a:t>The Celts would battle the many different tribes. They were fierce, clever and brave. </a:t>
            </a:r>
            <a:endParaRPr lang="en-GB" dirty="0"/>
          </a:p>
        </p:txBody>
      </p:sp>
      <p:pic>
        <p:nvPicPr>
          <p:cNvPr id="8194" name="Picture 2" descr="http://www.primaryhomeworkhelp.co.uk/celts/images/Cheiftain's_shield_LLp.jpg"/>
          <p:cNvPicPr>
            <a:picLocks noChangeAspect="1" noChangeArrowheads="1"/>
          </p:cNvPicPr>
          <p:nvPr/>
        </p:nvPicPr>
        <p:blipFill rotWithShape="1">
          <a:blip r:embed="rId2">
            <a:extLst>
              <a:ext uri="{28A0092B-C50C-407E-A947-70E740481C1C}">
                <a14:useLocalDpi xmlns:a14="http://schemas.microsoft.com/office/drawing/2010/main" val="0"/>
              </a:ext>
            </a:extLst>
          </a:blip>
          <a:srcRect l="6848" r="18797"/>
          <a:stretch/>
        </p:blipFill>
        <p:spPr bwMode="auto">
          <a:xfrm>
            <a:off x="429054" y="1530611"/>
            <a:ext cx="1968975" cy="353078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07341" y="5357611"/>
            <a:ext cx="3438660" cy="1200329"/>
          </a:xfrm>
          <a:prstGeom prst="rect">
            <a:avLst/>
          </a:prstGeom>
          <a:noFill/>
        </p:spPr>
        <p:txBody>
          <a:bodyPr wrap="square" rtlCol="0">
            <a:spAutoFit/>
          </a:bodyPr>
          <a:lstStyle/>
          <a:p>
            <a:r>
              <a:rPr lang="en-GB" dirty="0"/>
              <a:t>Celtic warriors carried long or oval shape shields</a:t>
            </a:r>
            <a:r>
              <a:rPr lang="en-GB" dirty="0" smtClean="0"/>
              <a:t>. They were made of oak.</a:t>
            </a:r>
            <a:endParaRPr lang="en-GB" dirty="0"/>
          </a:p>
          <a:p>
            <a:endParaRPr lang="en-GB" dirty="0"/>
          </a:p>
        </p:txBody>
      </p:sp>
      <p:pic>
        <p:nvPicPr>
          <p:cNvPr id="8196" name="Picture 4" descr="History of Celtic swords | Sword histo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9939" y="2232382"/>
            <a:ext cx="3514903" cy="235471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328845" y="1530611"/>
            <a:ext cx="3514903" cy="646331"/>
          </a:xfrm>
          <a:prstGeom prst="rect">
            <a:avLst/>
          </a:prstGeom>
          <a:noFill/>
        </p:spPr>
        <p:txBody>
          <a:bodyPr wrap="square" rtlCol="0">
            <a:spAutoFit/>
          </a:bodyPr>
          <a:lstStyle/>
          <a:p>
            <a:r>
              <a:rPr lang="en-US" dirty="0" smtClean="0"/>
              <a:t>They used daggers and long swords made of iron.</a:t>
            </a:r>
            <a:endParaRPr lang="en-GB" dirty="0"/>
          </a:p>
        </p:txBody>
      </p:sp>
      <p:pic>
        <p:nvPicPr>
          <p:cNvPr id="8" name="Picture 7" descr="Celtic Warrior Soap Hand and Body"/>
          <p:cNvPicPr/>
          <p:nvPr/>
        </p:nvPicPr>
        <p:blipFill>
          <a:blip r:embed="rId4">
            <a:extLst>
              <a:ext uri="{28A0092B-C50C-407E-A947-70E740481C1C}">
                <a14:useLocalDpi xmlns:a14="http://schemas.microsoft.com/office/drawing/2010/main" val="0"/>
              </a:ext>
            </a:extLst>
          </a:blip>
          <a:srcRect/>
          <a:stretch>
            <a:fillRect/>
          </a:stretch>
        </p:blipFill>
        <p:spPr bwMode="auto">
          <a:xfrm>
            <a:off x="8332632" y="2968701"/>
            <a:ext cx="3130438" cy="2388910"/>
          </a:xfrm>
          <a:prstGeom prst="rect">
            <a:avLst/>
          </a:prstGeom>
          <a:noFill/>
          <a:ln>
            <a:noFill/>
          </a:ln>
        </p:spPr>
      </p:pic>
      <p:sp>
        <p:nvSpPr>
          <p:cNvPr id="6" name="TextBox 5"/>
          <p:cNvSpPr txBox="1"/>
          <p:nvPr/>
        </p:nvSpPr>
        <p:spPr>
          <a:xfrm>
            <a:off x="8332632" y="2170202"/>
            <a:ext cx="3000776" cy="646331"/>
          </a:xfrm>
          <a:prstGeom prst="rect">
            <a:avLst/>
          </a:prstGeom>
          <a:noFill/>
        </p:spPr>
        <p:txBody>
          <a:bodyPr wrap="square" rtlCol="0">
            <a:spAutoFit/>
          </a:bodyPr>
          <a:lstStyle/>
          <a:p>
            <a:r>
              <a:rPr lang="en-US" dirty="0" smtClean="0"/>
              <a:t>Some warriors liked to wear blue body paint. </a:t>
            </a:r>
            <a:endParaRPr lang="en-GB" dirty="0"/>
          </a:p>
        </p:txBody>
      </p:sp>
      <p:sp>
        <p:nvSpPr>
          <p:cNvPr id="7" name="TextBox 6"/>
          <p:cNvSpPr txBox="1"/>
          <p:nvPr/>
        </p:nvSpPr>
        <p:spPr>
          <a:xfrm>
            <a:off x="8332632" y="5509779"/>
            <a:ext cx="3130438" cy="646331"/>
          </a:xfrm>
          <a:prstGeom prst="rect">
            <a:avLst/>
          </a:prstGeom>
          <a:noFill/>
        </p:spPr>
        <p:txBody>
          <a:bodyPr wrap="square" rtlCol="0">
            <a:spAutoFit/>
          </a:bodyPr>
          <a:lstStyle/>
          <a:p>
            <a:r>
              <a:rPr lang="en-US" dirty="0" smtClean="0"/>
              <a:t>Woman would also fight in battle along with the men.</a:t>
            </a:r>
            <a:endParaRPr lang="en-GB" dirty="0"/>
          </a:p>
        </p:txBody>
      </p:sp>
      <p:pic>
        <p:nvPicPr>
          <p:cNvPr id="8198" name="Picture 6" descr="THE GIANT'S HELMET – A Balkan Celtic Horned Helmet from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35516" y="4860365"/>
            <a:ext cx="1921340" cy="194515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5847008" y="5509779"/>
            <a:ext cx="1957589" cy="923330"/>
          </a:xfrm>
          <a:prstGeom prst="rect">
            <a:avLst/>
          </a:prstGeom>
          <a:noFill/>
        </p:spPr>
        <p:txBody>
          <a:bodyPr wrap="square" rtlCol="0">
            <a:spAutoFit/>
          </a:bodyPr>
          <a:lstStyle/>
          <a:p>
            <a:r>
              <a:rPr lang="en-US" dirty="0" smtClean="0"/>
              <a:t>This horn helmets made the Celts look taller!</a:t>
            </a:r>
            <a:endParaRPr lang="en-GB" dirty="0"/>
          </a:p>
        </p:txBody>
      </p:sp>
    </p:spTree>
    <p:extLst>
      <p:ext uri="{BB962C8B-B14F-4D97-AF65-F5344CB8AC3E}">
        <p14:creationId xmlns:p14="http://schemas.microsoft.com/office/powerpoint/2010/main" val="42921940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eltic Music, Ancient and Modern, Part I"/>
          <p:cNvPicPr/>
          <p:nvPr/>
        </p:nvPicPr>
        <p:blipFill>
          <a:blip r:embed="rId2">
            <a:extLst>
              <a:ext uri="{28A0092B-C50C-407E-A947-70E740481C1C}">
                <a14:useLocalDpi xmlns:a14="http://schemas.microsoft.com/office/drawing/2010/main" val="0"/>
              </a:ext>
            </a:extLst>
          </a:blip>
          <a:srcRect/>
          <a:stretch>
            <a:fillRect/>
          </a:stretch>
        </p:blipFill>
        <p:spPr bwMode="auto">
          <a:xfrm>
            <a:off x="2212617" y="1559809"/>
            <a:ext cx="7575326" cy="4989097"/>
          </a:xfrm>
          <a:prstGeom prst="rect">
            <a:avLst/>
          </a:prstGeom>
          <a:noFill/>
          <a:ln>
            <a:noFill/>
          </a:ln>
        </p:spPr>
      </p:pic>
      <p:sp>
        <p:nvSpPr>
          <p:cNvPr id="3" name="TextBox 2"/>
          <p:cNvSpPr txBox="1"/>
          <p:nvPr/>
        </p:nvSpPr>
        <p:spPr>
          <a:xfrm>
            <a:off x="2212617" y="257577"/>
            <a:ext cx="7575326" cy="1200329"/>
          </a:xfrm>
          <a:prstGeom prst="rect">
            <a:avLst/>
          </a:prstGeom>
          <a:noFill/>
        </p:spPr>
        <p:txBody>
          <a:bodyPr wrap="square" rtlCol="0">
            <a:spAutoFit/>
          </a:bodyPr>
          <a:lstStyle/>
          <a:p>
            <a:r>
              <a:rPr lang="en-US" dirty="0" smtClean="0"/>
              <a:t>The Celts would make their own instruments, these were mostly made from wood. Celtic music is still very popular all over the world today especially in Scotland and Ireland!  Here’s some </a:t>
            </a:r>
            <a:r>
              <a:rPr lang="en-US" dirty="0" smtClean="0">
                <a:hlinkClick r:id="rId3"/>
              </a:rPr>
              <a:t>Celtic music</a:t>
            </a:r>
            <a:r>
              <a:rPr lang="en-US" dirty="0" smtClean="0"/>
              <a:t> what instruments can you hear?</a:t>
            </a:r>
            <a:endParaRPr lang="en-GB" dirty="0"/>
          </a:p>
        </p:txBody>
      </p:sp>
    </p:spTree>
    <p:extLst>
      <p:ext uri="{BB962C8B-B14F-4D97-AF65-F5344CB8AC3E}">
        <p14:creationId xmlns:p14="http://schemas.microsoft.com/office/powerpoint/2010/main" val="14211187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TotalTime>
  <Words>322</Words>
  <Application>Microsoft Office PowerPoint</Application>
  <PresentationFormat>Widescreen</PresentationFormat>
  <Paragraphs>21</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ICT Shared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Kevin McGuinness</dc:creator>
  <cp:lastModifiedBy>Katie Bedford</cp:lastModifiedBy>
  <cp:revision>15</cp:revision>
  <dcterms:created xsi:type="dcterms:W3CDTF">2020-05-09T08:26:41Z</dcterms:created>
  <dcterms:modified xsi:type="dcterms:W3CDTF">2020-05-09T13:15:59Z</dcterms:modified>
</cp:coreProperties>
</file>